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32" r:id="rId1"/>
  </p:sldMasterIdLst>
  <p:notesMasterIdLst>
    <p:notesMasterId r:id="rId26"/>
  </p:notesMasterIdLst>
  <p:sldIdLst>
    <p:sldId id="256" r:id="rId2"/>
    <p:sldId id="333" r:id="rId3"/>
    <p:sldId id="258" r:id="rId4"/>
    <p:sldId id="334" r:id="rId5"/>
    <p:sldId id="260" r:id="rId6"/>
    <p:sldId id="308" r:id="rId7"/>
    <p:sldId id="310" r:id="rId8"/>
    <p:sldId id="314" r:id="rId9"/>
    <p:sldId id="312" r:id="rId10"/>
    <p:sldId id="330" r:id="rId11"/>
    <p:sldId id="285" r:id="rId12"/>
    <p:sldId id="289" r:id="rId13"/>
    <p:sldId id="290" r:id="rId14"/>
    <p:sldId id="291" r:id="rId15"/>
    <p:sldId id="262" r:id="rId16"/>
    <p:sldId id="315" r:id="rId17"/>
    <p:sldId id="329" r:id="rId18"/>
    <p:sldId id="318" r:id="rId19"/>
    <p:sldId id="320" r:id="rId20"/>
    <p:sldId id="331" r:id="rId21"/>
    <p:sldId id="321" r:id="rId22"/>
    <p:sldId id="332" r:id="rId23"/>
    <p:sldId id="326" r:id="rId24"/>
    <p:sldId id="325" r:id="rId25"/>
  </p:sldIdLst>
  <p:sldSz cx="9144000" cy="6858000" type="screen4x3"/>
  <p:notesSz cx="6808788" cy="99409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AF257535-8419-497D-9CD8-1A2D97CB4E8D}">
          <p14:sldIdLst>
            <p14:sldId id="256"/>
            <p14:sldId id="333"/>
            <p14:sldId id="258"/>
            <p14:sldId id="334"/>
            <p14:sldId id="260"/>
            <p14:sldId id="308"/>
            <p14:sldId id="310"/>
            <p14:sldId id="314"/>
            <p14:sldId id="312"/>
            <p14:sldId id="330"/>
            <p14:sldId id="285"/>
            <p14:sldId id="289"/>
            <p14:sldId id="290"/>
            <p14:sldId id="291"/>
            <p14:sldId id="262"/>
            <p14:sldId id="315"/>
            <p14:sldId id="329"/>
            <p14:sldId id="318"/>
            <p14:sldId id="320"/>
            <p14:sldId id="331"/>
            <p14:sldId id="321"/>
            <p14:sldId id="332"/>
            <p14:sldId id="326"/>
            <p14:sldId id="325"/>
          </p14:sldIdLst>
        </p14:section>
      </p14:sectionLst>
    </p:ex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95E"/>
    <a:srgbClr val="009760"/>
    <a:srgbClr val="00816C"/>
    <a:srgbClr val="008560"/>
    <a:srgbClr val="00855A"/>
    <a:srgbClr val="007A53"/>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31" autoAdjust="0"/>
    <p:restoredTop sz="86320" autoAdjust="0"/>
  </p:normalViewPr>
  <p:slideViewPr>
    <p:cSldViewPr snapToGrid="0" snapToObjects="1">
      <p:cViewPr varScale="1">
        <p:scale>
          <a:sx n="62" d="100"/>
          <a:sy n="62" d="100"/>
        </p:scale>
        <p:origin x="-288" y="-78"/>
      </p:cViewPr>
      <p:guideLst>
        <p:guide orient="horz" pos="2160"/>
        <p:guide pos="2880"/>
      </p:guideLst>
    </p:cSldViewPr>
  </p:slideViewPr>
  <p:outlineViewPr>
    <p:cViewPr>
      <p:scale>
        <a:sx n="33" d="100"/>
        <a:sy n="33" d="100"/>
      </p:scale>
      <p:origin x="0" y="34422"/>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0475" cy="49704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6737" y="0"/>
            <a:ext cx="2950475" cy="497046"/>
          </a:xfrm>
          <a:prstGeom prst="rect">
            <a:avLst/>
          </a:prstGeom>
        </p:spPr>
        <p:txBody>
          <a:bodyPr vert="horz" lIns="91440" tIns="45720" rIns="91440" bIns="45720" rtlCol="0"/>
          <a:lstStyle>
            <a:lvl1pPr algn="r">
              <a:defRPr sz="1200"/>
            </a:lvl1pPr>
          </a:lstStyle>
          <a:p>
            <a:fld id="{32573FB7-0CEB-B149-9F04-9F4F2664CFF0}" type="datetimeFigureOut">
              <a:rPr lang="en-US" smtClean="0"/>
              <a:t>12/7/2017</a:t>
            </a:fld>
            <a:endParaRPr lang="en-US"/>
          </a:p>
        </p:txBody>
      </p:sp>
      <p:sp>
        <p:nvSpPr>
          <p:cNvPr id="4" name="Slide Image Placeholder 3"/>
          <p:cNvSpPr>
            <a:spLocks noGrp="1" noRot="1" noChangeAspect="1"/>
          </p:cNvSpPr>
          <p:nvPr>
            <p:ph type="sldImg" idx="2"/>
          </p:nvPr>
        </p:nvSpPr>
        <p:spPr>
          <a:xfrm>
            <a:off x="920750" y="746125"/>
            <a:ext cx="4967288" cy="37274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0879" y="4721940"/>
            <a:ext cx="5447030" cy="4473416"/>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9442154"/>
            <a:ext cx="2950475" cy="497046"/>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6737" y="9442154"/>
            <a:ext cx="2950475" cy="497046"/>
          </a:xfrm>
          <a:prstGeom prst="rect">
            <a:avLst/>
          </a:prstGeom>
        </p:spPr>
        <p:txBody>
          <a:bodyPr vert="horz" lIns="91440" tIns="45720" rIns="91440" bIns="45720" rtlCol="0" anchor="b"/>
          <a:lstStyle>
            <a:lvl1pPr algn="r">
              <a:defRPr sz="1200"/>
            </a:lvl1pPr>
          </a:lstStyle>
          <a:p>
            <a:fld id="{E9BB9E90-CF07-1740-8D33-0F510E736B02}" type="slidenum">
              <a:rPr lang="en-US" smtClean="0"/>
              <a:t>‹#›</a:t>
            </a:fld>
            <a:endParaRPr lang="en-US"/>
          </a:p>
        </p:txBody>
      </p:sp>
    </p:spTree>
    <p:extLst>
      <p:ext uri="{BB962C8B-B14F-4D97-AF65-F5344CB8AC3E}">
        <p14:creationId xmlns:p14="http://schemas.microsoft.com/office/powerpoint/2010/main" val="245753329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E9BB9E90-CF07-1740-8D33-0F510E736B02}" type="slidenum">
              <a:rPr lang="en-US" smtClean="0"/>
              <a:t>1</a:t>
            </a:fld>
            <a:endParaRPr lang="en-US"/>
          </a:p>
        </p:txBody>
      </p:sp>
    </p:spTree>
    <p:extLst>
      <p:ext uri="{BB962C8B-B14F-4D97-AF65-F5344CB8AC3E}">
        <p14:creationId xmlns:p14="http://schemas.microsoft.com/office/powerpoint/2010/main" val="28133315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E9BB9E90-CF07-1740-8D33-0F510E736B02}" type="slidenum">
              <a:rPr lang="en-US" smtClean="0"/>
              <a:t>10</a:t>
            </a:fld>
            <a:endParaRPr lang="en-US"/>
          </a:p>
        </p:txBody>
      </p:sp>
    </p:spTree>
    <p:extLst>
      <p:ext uri="{BB962C8B-B14F-4D97-AF65-F5344CB8AC3E}">
        <p14:creationId xmlns:p14="http://schemas.microsoft.com/office/powerpoint/2010/main" val="5370306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Cis cause crises which involve actual or perceived threat and thereby invoke fear reactions. They</a:t>
            </a:r>
            <a:r>
              <a:rPr lang="en-GB" baseline="0" dirty="0" smtClean="0"/>
              <a:t> challenge assumptions of safety and lead to a loss of belief in the predictability of the world. Promoting a sense of safety seeks to reduce the physiological and biological fear responses and challenge fear-induced cognitive processes that otherwise inhibit recovery (</a:t>
            </a:r>
            <a:r>
              <a:rPr lang="en-GB" baseline="0" dirty="0" err="1" smtClean="0"/>
              <a:t>Hobfoll</a:t>
            </a:r>
            <a:r>
              <a:rPr lang="en-GB" baseline="0" dirty="0" smtClean="0"/>
              <a:t> et al, 2007)</a:t>
            </a:r>
            <a:endParaRPr lang="en-GB" dirty="0"/>
          </a:p>
        </p:txBody>
      </p:sp>
      <p:sp>
        <p:nvSpPr>
          <p:cNvPr id="4" name="Slide Number Placeholder 3"/>
          <p:cNvSpPr>
            <a:spLocks noGrp="1"/>
          </p:cNvSpPr>
          <p:nvPr>
            <p:ph type="sldNum" sz="quarter" idx="10"/>
          </p:nvPr>
        </p:nvSpPr>
        <p:spPr/>
        <p:txBody>
          <a:bodyPr/>
          <a:lstStyle/>
          <a:p>
            <a:fld id="{E9BB9E90-CF07-1740-8D33-0F510E736B02}" type="slidenum">
              <a:rPr lang="en-US" smtClean="0"/>
              <a:t>11</a:t>
            </a:fld>
            <a:endParaRPr lang="en-US"/>
          </a:p>
        </p:txBody>
      </p:sp>
    </p:spTree>
    <p:extLst>
      <p:ext uri="{BB962C8B-B14F-4D97-AF65-F5344CB8AC3E}">
        <p14:creationId xmlns:p14="http://schemas.microsoft.com/office/powerpoint/2010/main" val="498409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Schools can make a difference and prevent longer –term psychological problems by creating environments</a:t>
            </a:r>
            <a:r>
              <a:rPr lang="en-GB" baseline="0" dirty="0" smtClean="0"/>
              <a:t> that feel safe.</a:t>
            </a:r>
            <a:endParaRPr lang="en-GB" dirty="0"/>
          </a:p>
        </p:txBody>
      </p:sp>
      <p:sp>
        <p:nvSpPr>
          <p:cNvPr id="4" name="Slide Number Placeholder 3"/>
          <p:cNvSpPr>
            <a:spLocks noGrp="1"/>
          </p:cNvSpPr>
          <p:nvPr>
            <p:ph type="sldNum" sz="quarter" idx="10"/>
          </p:nvPr>
        </p:nvSpPr>
        <p:spPr/>
        <p:txBody>
          <a:bodyPr/>
          <a:lstStyle/>
          <a:p>
            <a:fld id="{E9BB9E90-CF07-1740-8D33-0F510E736B02}" type="slidenum">
              <a:rPr lang="en-US" smtClean="0"/>
              <a:t>12</a:t>
            </a:fld>
            <a:endParaRPr lang="en-US"/>
          </a:p>
        </p:txBody>
      </p:sp>
    </p:spTree>
    <p:extLst>
      <p:ext uri="{BB962C8B-B14F-4D97-AF65-F5344CB8AC3E}">
        <p14:creationId xmlns:p14="http://schemas.microsoft.com/office/powerpoint/2010/main" val="22215875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E9BB9E90-CF07-1740-8D33-0F510E736B02}" type="slidenum">
              <a:rPr lang="en-US" smtClean="0"/>
              <a:t>13</a:t>
            </a:fld>
            <a:endParaRPr lang="en-US"/>
          </a:p>
        </p:txBody>
      </p:sp>
    </p:spTree>
    <p:extLst>
      <p:ext uri="{BB962C8B-B14F-4D97-AF65-F5344CB8AC3E}">
        <p14:creationId xmlns:p14="http://schemas.microsoft.com/office/powerpoint/2010/main" val="23149430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Post traumatic growth</a:t>
            </a:r>
            <a:endParaRPr lang="en-GB" dirty="0"/>
          </a:p>
        </p:txBody>
      </p:sp>
      <p:sp>
        <p:nvSpPr>
          <p:cNvPr id="4" name="Slide Number Placeholder 3"/>
          <p:cNvSpPr>
            <a:spLocks noGrp="1"/>
          </p:cNvSpPr>
          <p:nvPr>
            <p:ph type="sldNum" sz="quarter" idx="10"/>
          </p:nvPr>
        </p:nvSpPr>
        <p:spPr/>
        <p:txBody>
          <a:bodyPr/>
          <a:lstStyle/>
          <a:p>
            <a:fld id="{E9BB9E90-CF07-1740-8D33-0F510E736B02}" type="slidenum">
              <a:rPr lang="en-US" smtClean="0"/>
              <a:t>14</a:t>
            </a:fld>
            <a:endParaRPr lang="en-US"/>
          </a:p>
        </p:txBody>
      </p:sp>
    </p:spTree>
    <p:extLst>
      <p:ext uri="{BB962C8B-B14F-4D97-AF65-F5344CB8AC3E}">
        <p14:creationId xmlns:p14="http://schemas.microsoft.com/office/powerpoint/2010/main" val="22690959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Some</a:t>
            </a:r>
            <a:r>
              <a:rPr lang="en-GB" baseline="0" dirty="0" smtClean="0"/>
              <a:t> staff </a:t>
            </a:r>
            <a:r>
              <a:rPr lang="en-GB" baseline="0" dirty="0" err="1" smtClean="0"/>
              <a:t>cyp</a:t>
            </a:r>
            <a:r>
              <a:rPr lang="en-GB" baseline="0" dirty="0" smtClean="0"/>
              <a:t> will be more vulnerable, encourage staff to look out for these individuals who may not be so resilient</a:t>
            </a:r>
          </a:p>
          <a:p>
            <a:pPr marL="285750" indent="-285750">
              <a:buFont typeface="Arial" panose="020B0604020202020204" pitchFamily="34" charset="0"/>
              <a:buChar char="•"/>
            </a:pPr>
            <a:r>
              <a:rPr lang="en-GB" sz="1200" dirty="0" smtClean="0"/>
              <a:t>Age.</a:t>
            </a:r>
          </a:p>
          <a:p>
            <a:pPr marL="285750" indent="-285750">
              <a:buFont typeface="Arial" panose="020B0604020202020204" pitchFamily="34" charset="0"/>
              <a:buChar char="•"/>
            </a:pPr>
            <a:r>
              <a:rPr lang="en-GB" sz="1200" dirty="0" smtClean="0"/>
              <a:t>Early Experiences</a:t>
            </a:r>
          </a:p>
          <a:p>
            <a:pPr marL="285750" indent="-285750">
              <a:buFont typeface="Arial" panose="020B0604020202020204" pitchFamily="34" charset="0"/>
              <a:buChar char="•"/>
            </a:pPr>
            <a:r>
              <a:rPr lang="en-GB" sz="1200" dirty="0" smtClean="0"/>
              <a:t>Recent experiences </a:t>
            </a:r>
            <a:r>
              <a:rPr lang="en-GB" sz="1200" dirty="0" err="1" smtClean="0"/>
              <a:t>e.g</a:t>
            </a:r>
            <a:r>
              <a:rPr lang="en-GB" sz="1200" dirty="0" smtClean="0"/>
              <a:t> family bereavements.</a:t>
            </a:r>
          </a:p>
          <a:p>
            <a:pPr marL="285750" indent="-285750">
              <a:buFont typeface="Arial" panose="020B0604020202020204" pitchFamily="34" charset="0"/>
              <a:buChar char="•"/>
            </a:pPr>
            <a:r>
              <a:rPr lang="en-GB" sz="1200" dirty="0" smtClean="0"/>
              <a:t>Cognitive ability.</a:t>
            </a:r>
          </a:p>
          <a:p>
            <a:pPr marL="285750" indent="-285750">
              <a:buFont typeface="Arial" panose="020B0604020202020204" pitchFamily="34" charset="0"/>
              <a:buChar char="•"/>
            </a:pPr>
            <a:r>
              <a:rPr lang="en-GB" sz="1200" dirty="0" smtClean="0"/>
              <a:t>Family functioning</a:t>
            </a:r>
          </a:p>
          <a:p>
            <a:pPr marL="285750" indent="-285750">
              <a:buFont typeface="Arial" panose="020B0604020202020204" pitchFamily="34" charset="0"/>
              <a:buChar char="•"/>
            </a:pPr>
            <a:r>
              <a:rPr lang="en-GB" sz="1200" dirty="0" smtClean="0"/>
              <a:t>Friendships/social inclusion</a:t>
            </a:r>
          </a:p>
          <a:p>
            <a:pPr marL="285750" indent="-285750">
              <a:buFont typeface="Arial" panose="020B0604020202020204" pitchFamily="34" charset="0"/>
              <a:buChar char="•"/>
            </a:pPr>
            <a:r>
              <a:rPr lang="en-GB" sz="1200" dirty="0" smtClean="0"/>
              <a:t>Communication skills</a:t>
            </a:r>
          </a:p>
          <a:p>
            <a:pPr marL="285750" indent="-285750">
              <a:buFont typeface="Arial" panose="020B0604020202020204" pitchFamily="34" charset="0"/>
              <a:buChar char="•"/>
            </a:pPr>
            <a:r>
              <a:rPr lang="en-GB" sz="1200" dirty="0" smtClean="0"/>
              <a:t>Support network available.</a:t>
            </a:r>
          </a:p>
          <a:p>
            <a:pPr marL="285750" indent="-285750">
              <a:buFont typeface="Arial" panose="020B0604020202020204" pitchFamily="34" charset="0"/>
              <a:buChar char="•"/>
            </a:pPr>
            <a:r>
              <a:rPr lang="en-GB" sz="1200" dirty="0" smtClean="0"/>
              <a:t>Degree of connectedness to deceased/injured</a:t>
            </a:r>
          </a:p>
          <a:p>
            <a:endParaRPr lang="en-GB" dirty="0"/>
          </a:p>
        </p:txBody>
      </p:sp>
      <p:sp>
        <p:nvSpPr>
          <p:cNvPr id="4" name="Slide Number Placeholder 3"/>
          <p:cNvSpPr>
            <a:spLocks noGrp="1"/>
          </p:cNvSpPr>
          <p:nvPr>
            <p:ph type="sldNum" sz="quarter" idx="10"/>
          </p:nvPr>
        </p:nvSpPr>
        <p:spPr/>
        <p:txBody>
          <a:bodyPr/>
          <a:lstStyle/>
          <a:p>
            <a:fld id="{E9BB9E90-CF07-1740-8D33-0F510E736B02}" type="slidenum">
              <a:rPr lang="en-US" smtClean="0"/>
              <a:t>15</a:t>
            </a:fld>
            <a:endParaRPr lang="en-US"/>
          </a:p>
        </p:txBody>
      </p:sp>
    </p:spTree>
    <p:extLst>
      <p:ext uri="{BB962C8B-B14F-4D97-AF65-F5344CB8AC3E}">
        <p14:creationId xmlns:p14="http://schemas.microsoft.com/office/powerpoint/2010/main" val="38777795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E9BB9E90-CF07-1740-8D33-0F510E736B02}" type="slidenum">
              <a:rPr lang="en-US" smtClean="0"/>
              <a:t>16</a:t>
            </a:fld>
            <a:endParaRPr lang="en-US"/>
          </a:p>
        </p:txBody>
      </p:sp>
    </p:spTree>
    <p:extLst>
      <p:ext uri="{BB962C8B-B14F-4D97-AF65-F5344CB8AC3E}">
        <p14:creationId xmlns:p14="http://schemas.microsoft.com/office/powerpoint/2010/main" val="16904241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When incomplete information is presented, people share unhelpful rumours</a:t>
            </a:r>
            <a:endParaRPr lang="en-GB" dirty="0"/>
          </a:p>
        </p:txBody>
      </p:sp>
      <p:sp>
        <p:nvSpPr>
          <p:cNvPr id="4" name="Slide Number Placeholder 3"/>
          <p:cNvSpPr>
            <a:spLocks noGrp="1"/>
          </p:cNvSpPr>
          <p:nvPr>
            <p:ph type="sldNum" sz="quarter" idx="10"/>
          </p:nvPr>
        </p:nvSpPr>
        <p:spPr/>
        <p:txBody>
          <a:bodyPr/>
          <a:lstStyle/>
          <a:p>
            <a:fld id="{E9BB9E90-CF07-1740-8D33-0F510E736B02}" type="slidenum">
              <a:rPr lang="en-US" smtClean="0"/>
              <a:t>17</a:t>
            </a:fld>
            <a:endParaRPr lang="en-US"/>
          </a:p>
        </p:txBody>
      </p:sp>
    </p:spTree>
    <p:extLst>
      <p:ext uri="{BB962C8B-B14F-4D97-AF65-F5344CB8AC3E}">
        <p14:creationId xmlns:p14="http://schemas.microsoft.com/office/powerpoint/2010/main" val="36611681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E9BB9E90-CF07-1740-8D33-0F510E736B02}" type="slidenum">
              <a:rPr lang="en-US" smtClean="0"/>
              <a:t>18</a:t>
            </a:fld>
            <a:endParaRPr lang="en-US"/>
          </a:p>
        </p:txBody>
      </p:sp>
    </p:spTree>
    <p:extLst>
      <p:ext uri="{BB962C8B-B14F-4D97-AF65-F5344CB8AC3E}">
        <p14:creationId xmlns:p14="http://schemas.microsoft.com/office/powerpoint/2010/main" val="34976412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E9BB9E90-CF07-1740-8D33-0F510E736B02}" type="slidenum">
              <a:rPr lang="en-US" smtClean="0"/>
              <a:t>19</a:t>
            </a:fld>
            <a:endParaRPr lang="en-US"/>
          </a:p>
        </p:txBody>
      </p:sp>
    </p:spTree>
    <p:extLst>
      <p:ext uri="{BB962C8B-B14F-4D97-AF65-F5344CB8AC3E}">
        <p14:creationId xmlns:p14="http://schemas.microsoft.com/office/powerpoint/2010/main" val="36419009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E9BB9E90-CF07-1740-8D33-0F510E736B02}" type="slidenum">
              <a:rPr lang="en-US" smtClean="0"/>
              <a:t>2</a:t>
            </a:fld>
            <a:endParaRPr lang="en-US"/>
          </a:p>
        </p:txBody>
      </p:sp>
    </p:spTree>
    <p:extLst>
      <p:ext uri="{BB962C8B-B14F-4D97-AF65-F5344CB8AC3E}">
        <p14:creationId xmlns:p14="http://schemas.microsoft.com/office/powerpoint/2010/main" val="17336204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E9BB9E90-CF07-1740-8D33-0F510E736B02}" type="slidenum">
              <a:rPr lang="en-US" smtClean="0"/>
              <a:t>20</a:t>
            </a:fld>
            <a:endParaRPr lang="en-US"/>
          </a:p>
        </p:txBody>
      </p:sp>
    </p:spTree>
    <p:extLst>
      <p:ext uri="{BB962C8B-B14F-4D97-AF65-F5344CB8AC3E}">
        <p14:creationId xmlns:p14="http://schemas.microsoft.com/office/powerpoint/2010/main" val="23570505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E9BB9E90-CF07-1740-8D33-0F510E736B02}" type="slidenum">
              <a:rPr lang="en-US" smtClean="0"/>
              <a:t>21</a:t>
            </a:fld>
            <a:endParaRPr lang="en-US"/>
          </a:p>
        </p:txBody>
      </p:sp>
    </p:spTree>
    <p:extLst>
      <p:ext uri="{BB962C8B-B14F-4D97-AF65-F5344CB8AC3E}">
        <p14:creationId xmlns:p14="http://schemas.microsoft.com/office/powerpoint/2010/main" val="11480117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E9BB9E90-CF07-1740-8D33-0F510E736B02}" type="slidenum">
              <a:rPr lang="en-US" smtClean="0"/>
              <a:t>22</a:t>
            </a:fld>
            <a:endParaRPr lang="en-US"/>
          </a:p>
        </p:txBody>
      </p:sp>
    </p:spTree>
    <p:extLst>
      <p:ext uri="{BB962C8B-B14F-4D97-AF65-F5344CB8AC3E}">
        <p14:creationId xmlns:p14="http://schemas.microsoft.com/office/powerpoint/2010/main" val="34981698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E9BB9E90-CF07-1740-8D33-0F510E736B02}" type="slidenum">
              <a:rPr lang="en-US" smtClean="0"/>
              <a:t>23</a:t>
            </a:fld>
            <a:endParaRPr lang="en-US"/>
          </a:p>
        </p:txBody>
      </p:sp>
    </p:spTree>
    <p:extLst>
      <p:ext uri="{BB962C8B-B14F-4D97-AF65-F5344CB8AC3E}">
        <p14:creationId xmlns:p14="http://schemas.microsoft.com/office/powerpoint/2010/main" val="15926011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E9BB9E90-CF07-1740-8D33-0F510E736B02}" type="slidenum">
              <a:rPr lang="en-US" smtClean="0"/>
              <a:t>24</a:t>
            </a:fld>
            <a:endParaRPr lang="en-US"/>
          </a:p>
        </p:txBody>
      </p:sp>
    </p:spTree>
    <p:extLst>
      <p:ext uri="{BB962C8B-B14F-4D97-AF65-F5344CB8AC3E}">
        <p14:creationId xmlns:p14="http://schemas.microsoft.com/office/powerpoint/2010/main" val="23175825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E9BB9E90-CF07-1740-8D33-0F510E736B02}" type="slidenum">
              <a:rPr lang="en-US" smtClean="0"/>
              <a:t>3</a:t>
            </a:fld>
            <a:endParaRPr lang="en-US"/>
          </a:p>
        </p:txBody>
      </p:sp>
    </p:spTree>
    <p:extLst>
      <p:ext uri="{BB962C8B-B14F-4D97-AF65-F5344CB8AC3E}">
        <p14:creationId xmlns:p14="http://schemas.microsoft.com/office/powerpoint/2010/main" val="12918810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E9BB9E90-CF07-1740-8D33-0F510E736B02}" type="slidenum">
              <a:rPr lang="en-US" smtClean="0"/>
              <a:t>4</a:t>
            </a:fld>
            <a:endParaRPr lang="en-US"/>
          </a:p>
        </p:txBody>
      </p:sp>
    </p:spTree>
    <p:extLst>
      <p:ext uri="{BB962C8B-B14F-4D97-AF65-F5344CB8AC3E}">
        <p14:creationId xmlns:p14="http://schemas.microsoft.com/office/powerpoint/2010/main" val="27164766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Recognise that schools often have the resources to manage this and that coming together</a:t>
            </a:r>
            <a:r>
              <a:rPr lang="en-GB" baseline="0" dirty="0" smtClean="0"/>
              <a:t> and supporting one another can be more effective than an unfamiliar person from outsider coming into</a:t>
            </a:r>
            <a:endParaRPr lang="en-GB" dirty="0"/>
          </a:p>
        </p:txBody>
      </p:sp>
      <p:sp>
        <p:nvSpPr>
          <p:cNvPr id="4" name="Slide Number Placeholder 3"/>
          <p:cNvSpPr>
            <a:spLocks noGrp="1"/>
          </p:cNvSpPr>
          <p:nvPr>
            <p:ph type="sldNum" sz="quarter" idx="10"/>
          </p:nvPr>
        </p:nvSpPr>
        <p:spPr/>
        <p:txBody>
          <a:bodyPr/>
          <a:lstStyle/>
          <a:p>
            <a:fld id="{E9BB9E90-CF07-1740-8D33-0F510E736B02}" type="slidenum">
              <a:rPr lang="en-US" smtClean="0"/>
              <a:t>5</a:t>
            </a:fld>
            <a:endParaRPr lang="en-US"/>
          </a:p>
        </p:txBody>
      </p:sp>
    </p:spTree>
    <p:extLst>
      <p:ext uri="{BB962C8B-B14F-4D97-AF65-F5344CB8AC3E}">
        <p14:creationId xmlns:p14="http://schemas.microsoft.com/office/powerpoint/2010/main" val="10118137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E9BB9E90-CF07-1740-8D33-0F510E736B02}" type="slidenum">
              <a:rPr lang="en-US" smtClean="0"/>
              <a:t>6</a:t>
            </a:fld>
            <a:endParaRPr lang="en-US"/>
          </a:p>
        </p:txBody>
      </p:sp>
    </p:spTree>
    <p:extLst>
      <p:ext uri="{BB962C8B-B14F-4D97-AF65-F5344CB8AC3E}">
        <p14:creationId xmlns:p14="http://schemas.microsoft.com/office/powerpoint/2010/main" val="10437460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Physical: tiredness, headaches, muscle tension, jumpiness, stomach aches, disturbed</a:t>
            </a:r>
            <a:r>
              <a:rPr lang="en-GB" baseline="0" dirty="0" smtClean="0"/>
              <a:t> sleep, loss of appetite</a:t>
            </a:r>
          </a:p>
          <a:p>
            <a:endParaRPr lang="en-GB" baseline="0" dirty="0" smtClean="0"/>
          </a:p>
          <a:p>
            <a:r>
              <a:rPr lang="en-GB" baseline="0" dirty="0" smtClean="0"/>
              <a:t>Feelings: Shock, sorrow, grief, sadness, fear, anxiety, </a:t>
            </a:r>
            <a:r>
              <a:rPr lang="en-GB" baseline="0" dirty="0" err="1" smtClean="0"/>
              <a:t>esp</a:t>
            </a:r>
            <a:r>
              <a:rPr lang="en-GB" baseline="0" dirty="0" smtClean="0"/>
              <a:t> separation anxiety, distress, anger, numbness, irritability, guilt, fear of dying or losing a loved one</a:t>
            </a:r>
          </a:p>
          <a:p>
            <a:endParaRPr lang="en-GB" baseline="0" dirty="0" smtClean="0"/>
          </a:p>
          <a:p>
            <a:r>
              <a:rPr lang="en-GB" baseline="0" dirty="0" smtClean="0"/>
              <a:t>Behaviours: Withdrawal, avoidance of situations, aggression/conflict, self-harm, unsettled/over-active or under-active/lethargic, flat, argumentative</a:t>
            </a:r>
          </a:p>
          <a:p>
            <a:endParaRPr lang="en-GB" baseline="0" dirty="0" smtClean="0"/>
          </a:p>
          <a:p>
            <a:r>
              <a:rPr lang="en-GB" baseline="0" dirty="0" smtClean="0"/>
              <a:t>Cognitive: Confusion, disorientation, concentration diffs, worrying thoughts blocking learning, intrusive thoughts and images, </a:t>
            </a:r>
            <a:r>
              <a:rPr lang="en-GB" baseline="0" dirty="0" err="1" smtClean="0"/>
              <a:t>slef</a:t>
            </a:r>
            <a:r>
              <a:rPr lang="en-GB" baseline="0" dirty="0" smtClean="0"/>
              <a:t>-blame, survivor guilt, nightmares</a:t>
            </a:r>
            <a:endParaRPr lang="en-GB" dirty="0"/>
          </a:p>
        </p:txBody>
      </p:sp>
      <p:sp>
        <p:nvSpPr>
          <p:cNvPr id="4" name="Slide Number Placeholder 3"/>
          <p:cNvSpPr>
            <a:spLocks noGrp="1"/>
          </p:cNvSpPr>
          <p:nvPr>
            <p:ph type="sldNum" sz="quarter" idx="10"/>
          </p:nvPr>
        </p:nvSpPr>
        <p:spPr/>
        <p:txBody>
          <a:bodyPr/>
          <a:lstStyle/>
          <a:p>
            <a:fld id="{E9BB9E90-CF07-1740-8D33-0F510E736B02}" type="slidenum">
              <a:rPr lang="en-US" smtClean="0"/>
              <a:t>7</a:t>
            </a:fld>
            <a:endParaRPr lang="en-US"/>
          </a:p>
        </p:txBody>
      </p:sp>
    </p:spTree>
    <p:extLst>
      <p:ext uri="{BB962C8B-B14F-4D97-AF65-F5344CB8AC3E}">
        <p14:creationId xmlns:p14="http://schemas.microsoft.com/office/powerpoint/2010/main" val="2131601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Encouraging</a:t>
            </a:r>
            <a:r>
              <a:rPr lang="en-GB" baseline="0" dirty="0" smtClean="0"/>
              <a:t> communication of how they feel and normalise the stress responses</a:t>
            </a:r>
            <a:endParaRPr lang="en-GB" dirty="0"/>
          </a:p>
        </p:txBody>
      </p:sp>
      <p:sp>
        <p:nvSpPr>
          <p:cNvPr id="4" name="Slide Number Placeholder 3"/>
          <p:cNvSpPr>
            <a:spLocks noGrp="1"/>
          </p:cNvSpPr>
          <p:nvPr>
            <p:ph type="sldNum" sz="quarter" idx="10"/>
          </p:nvPr>
        </p:nvSpPr>
        <p:spPr/>
        <p:txBody>
          <a:bodyPr/>
          <a:lstStyle/>
          <a:p>
            <a:fld id="{E9BB9E90-CF07-1740-8D33-0F510E736B02}" type="slidenum">
              <a:rPr lang="en-US" smtClean="0"/>
              <a:t>8</a:t>
            </a:fld>
            <a:endParaRPr lang="en-US"/>
          </a:p>
        </p:txBody>
      </p:sp>
    </p:spTree>
    <p:extLst>
      <p:ext uri="{BB962C8B-B14F-4D97-AF65-F5344CB8AC3E}">
        <p14:creationId xmlns:p14="http://schemas.microsoft.com/office/powerpoint/2010/main" val="13655445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E9BB9E90-CF07-1740-8D33-0F510E736B02}" type="slidenum">
              <a:rPr lang="en-US" smtClean="0"/>
              <a:t>9</a:t>
            </a:fld>
            <a:endParaRPr lang="en-US"/>
          </a:p>
        </p:txBody>
      </p:sp>
    </p:spTree>
    <p:extLst>
      <p:ext uri="{BB962C8B-B14F-4D97-AF65-F5344CB8AC3E}">
        <p14:creationId xmlns:p14="http://schemas.microsoft.com/office/powerpoint/2010/main" val="42691693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p:cNvSpPr/>
          <p:nvPr userDrawn="1"/>
        </p:nvSpPr>
        <p:spPr>
          <a:xfrm>
            <a:off x="0" y="3826495"/>
            <a:ext cx="9144000" cy="3031505"/>
          </a:xfrm>
          <a:prstGeom prst="rect">
            <a:avLst/>
          </a:prstGeom>
          <a:solidFill>
            <a:srgbClr val="0081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Text Placeholder 30"/>
          <p:cNvSpPr>
            <a:spLocks noGrp="1"/>
          </p:cNvSpPr>
          <p:nvPr>
            <p:ph type="body" sz="quarter" idx="10" hasCustomPrompt="1"/>
          </p:nvPr>
        </p:nvSpPr>
        <p:spPr>
          <a:xfrm>
            <a:off x="1711477" y="2545668"/>
            <a:ext cx="6075363" cy="563277"/>
          </a:xfrm>
          <a:prstGeom prst="rect">
            <a:avLst/>
          </a:prstGeom>
          <a:noFill/>
        </p:spPr>
        <p:txBody>
          <a:bodyPr/>
          <a:lstStyle>
            <a:lvl1pPr marL="0" indent="0" algn="l">
              <a:buNone/>
              <a:defRPr sz="3200" baseline="0">
                <a:solidFill>
                  <a:srgbClr val="00816C"/>
                </a:solidFill>
                <a:latin typeface="+mj-lt"/>
              </a:defRPr>
            </a:lvl1pPr>
          </a:lstStyle>
          <a:p>
            <a:pPr lvl="0"/>
            <a:r>
              <a:rPr lang="en-US" dirty="0" smtClean="0"/>
              <a:t>Click to edit title line 1</a:t>
            </a:r>
          </a:p>
        </p:txBody>
      </p:sp>
      <p:sp>
        <p:nvSpPr>
          <p:cNvPr id="32" name="Text Placeholder 30"/>
          <p:cNvSpPr>
            <a:spLocks noGrp="1"/>
          </p:cNvSpPr>
          <p:nvPr>
            <p:ph type="body" sz="quarter" idx="11" hasCustomPrompt="1"/>
          </p:nvPr>
        </p:nvSpPr>
        <p:spPr>
          <a:xfrm>
            <a:off x="1719202" y="3108945"/>
            <a:ext cx="6075363" cy="584650"/>
          </a:xfrm>
          <a:prstGeom prst="rect">
            <a:avLst/>
          </a:prstGeom>
          <a:noFill/>
        </p:spPr>
        <p:txBody>
          <a:bodyPr/>
          <a:lstStyle>
            <a:lvl1pPr marL="0" indent="0" algn="l">
              <a:buNone/>
              <a:defRPr sz="3200" baseline="0">
                <a:solidFill>
                  <a:srgbClr val="00816C"/>
                </a:solidFill>
                <a:latin typeface="+mj-lt"/>
              </a:defRPr>
            </a:lvl1pPr>
          </a:lstStyle>
          <a:p>
            <a:pPr lvl="0"/>
            <a:r>
              <a:rPr lang="en-US" dirty="0" smtClean="0"/>
              <a:t>Click to edit </a:t>
            </a:r>
            <a:r>
              <a:rPr lang="en-US" smtClean="0"/>
              <a:t>title line 2</a:t>
            </a:r>
            <a:endParaRPr lang="en-US" dirty="0" smtClean="0"/>
          </a:p>
        </p:txBody>
      </p:sp>
      <p:sp>
        <p:nvSpPr>
          <p:cNvPr id="34" name="Text Placeholder 33"/>
          <p:cNvSpPr>
            <a:spLocks noGrp="1"/>
          </p:cNvSpPr>
          <p:nvPr>
            <p:ph type="body" sz="quarter" idx="12" hasCustomPrompt="1"/>
          </p:nvPr>
        </p:nvSpPr>
        <p:spPr>
          <a:xfrm>
            <a:off x="1384300" y="4302744"/>
            <a:ext cx="6477000" cy="1838932"/>
          </a:xfrm>
          <a:prstGeom prst="rect">
            <a:avLst/>
          </a:prstGeom>
        </p:spPr>
        <p:txBody>
          <a:bodyPr/>
          <a:lstStyle>
            <a:lvl1pPr marL="0" indent="0">
              <a:buFont typeface="Arial" panose="020B0604020202020204" pitchFamily="34" charset="0"/>
              <a:buNone/>
              <a:defRPr sz="1800" baseline="0">
                <a:solidFill>
                  <a:schemeClr val="bg1"/>
                </a:solidFill>
                <a:latin typeface="+mn-lt"/>
              </a:defRPr>
            </a:lvl1pPr>
          </a:lstStyle>
          <a:p>
            <a:pPr marL="0" indent="0">
              <a:buFont typeface="Arial" panose="020B0604020202020204" pitchFamily="34" charset="0"/>
              <a:buNone/>
            </a:pPr>
            <a:r>
              <a:rPr lang="en-US" sz="1800" dirty="0" smtClean="0">
                <a:solidFill>
                  <a:schemeClr val="bg1"/>
                </a:solidFill>
                <a:latin typeface="+mn-lt"/>
                <a:cs typeface="Calibri"/>
              </a:rPr>
              <a:t>Click to edit subtitle</a:t>
            </a:r>
            <a:endParaRPr lang="en-US" sz="1800" dirty="0">
              <a:solidFill>
                <a:schemeClr val="bg1"/>
              </a:solidFill>
              <a:latin typeface="+mn-lt"/>
              <a:cs typeface="Calibri"/>
            </a:endParaRPr>
          </a:p>
        </p:txBody>
      </p:sp>
    </p:spTree>
    <p:extLst>
      <p:ext uri="{BB962C8B-B14F-4D97-AF65-F5344CB8AC3E}">
        <p14:creationId xmlns:p14="http://schemas.microsoft.com/office/powerpoint/2010/main" val="26295842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686061"/>
          </a:xfrm>
          <a:prstGeom prst="rect">
            <a:avLst/>
          </a:prstGeom>
        </p:spPr>
        <p:txBody>
          <a:bodyPr/>
          <a:lstStyle>
            <a:lvl1pPr algn="l">
              <a:defRPr sz="3000" baseline="0">
                <a:solidFill>
                  <a:srgbClr val="00816C"/>
                </a:solidFill>
                <a:latin typeface="Calibri" panose="020F0502020204030204" pitchFamily="34" charset="0"/>
              </a:defRPr>
            </a:lvl1pPr>
          </a:lstStyle>
          <a:p>
            <a:r>
              <a:rPr lang="en-US" dirty="0" smtClean="0"/>
              <a:t>Click to edit page title</a:t>
            </a:r>
            <a:endParaRPr lang="en-GB" dirty="0"/>
          </a:p>
        </p:txBody>
      </p:sp>
      <p:sp>
        <p:nvSpPr>
          <p:cNvPr id="3" name="Content Placeholder 2"/>
          <p:cNvSpPr>
            <a:spLocks noGrp="1"/>
          </p:cNvSpPr>
          <p:nvPr>
            <p:ph idx="1" hasCustomPrompt="1"/>
          </p:nvPr>
        </p:nvSpPr>
        <p:spPr>
          <a:xfrm>
            <a:off x="457200" y="1157468"/>
            <a:ext cx="8229600" cy="4382925"/>
          </a:xfrm>
          <a:prstGeom prst="rect">
            <a:avLst/>
          </a:prstGeom>
        </p:spPr>
        <p:txBody>
          <a:bodyPr/>
          <a:lstStyle>
            <a:lvl1pPr marL="0" indent="0">
              <a:buNone/>
              <a:defRPr sz="1800">
                <a:solidFill>
                  <a:schemeClr val="tx1">
                    <a:lumMod val="75000"/>
                    <a:lumOff val="25000"/>
                  </a:schemeClr>
                </a:solidFill>
              </a:defRPr>
            </a:lvl1pPr>
          </a:lstStyle>
          <a:p>
            <a:pPr lvl="0"/>
            <a:r>
              <a:rPr lang="en-US" dirty="0" smtClean="0"/>
              <a:t>Click to edit page content</a:t>
            </a:r>
          </a:p>
        </p:txBody>
      </p:sp>
    </p:spTree>
    <p:extLst>
      <p:ext uri="{BB962C8B-B14F-4D97-AF65-F5344CB8AC3E}">
        <p14:creationId xmlns:p14="http://schemas.microsoft.com/office/powerpoint/2010/main" val="180954871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0733" y="5564908"/>
            <a:ext cx="8852159" cy="1292464"/>
          </a:xfrm>
          <a:prstGeom prst="rect">
            <a:avLst/>
          </a:prstGeom>
        </p:spPr>
      </p:pic>
    </p:spTree>
    <p:extLst>
      <p:ext uri="{BB962C8B-B14F-4D97-AF65-F5344CB8AC3E}">
        <p14:creationId xmlns:p14="http://schemas.microsoft.com/office/powerpoint/2010/main" val="3324627314"/>
      </p:ext>
    </p:extLst>
  </p:cSld>
  <p:clrMap bg1="lt1" tx1="dk1" bg2="lt2" tx2="dk2" accent1="accent1" accent2="accent2" accent3="accent3" accent4="accent4" accent5="accent5" accent6="accent6" hlink="hlink" folHlink="folHlink"/>
  <p:sldLayoutIdLst>
    <p:sldLayoutId id="2147483933" r:id="rId1"/>
    <p:sldLayoutId id="2147483934" r:id="rId2"/>
  </p:sldLayoutIdLst>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youtube.com/watch?v=B5t78aaINDM&amp;t=24s"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pPr algn="ctr"/>
            <a:r>
              <a:rPr lang="en-GB" b="1" dirty="0" smtClean="0"/>
              <a:t>RESPONDING TO CRITICAL INCIDENTS IN SCHOOLS</a:t>
            </a:r>
            <a:endParaRPr lang="en-GB" b="1" dirty="0"/>
          </a:p>
        </p:txBody>
      </p:sp>
      <p:sp>
        <p:nvSpPr>
          <p:cNvPr id="5" name="Text Placeholder 4"/>
          <p:cNvSpPr>
            <a:spLocks noGrp="1"/>
          </p:cNvSpPr>
          <p:nvPr>
            <p:ph type="body" sz="quarter" idx="12"/>
          </p:nvPr>
        </p:nvSpPr>
        <p:spPr/>
        <p:txBody>
          <a:bodyPr/>
          <a:lstStyle/>
          <a:p>
            <a:r>
              <a:rPr lang="en-GB" dirty="0" smtClean="0"/>
              <a:t>Dr Lucy Charters</a:t>
            </a:r>
            <a:endParaRPr lang="en-GB" dirty="0"/>
          </a:p>
        </p:txBody>
      </p:sp>
    </p:spTree>
    <p:extLst>
      <p:ext uri="{BB962C8B-B14F-4D97-AF65-F5344CB8AC3E}">
        <p14:creationId xmlns:p14="http://schemas.microsoft.com/office/powerpoint/2010/main" val="409029765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solidFill>
                  <a:srgbClr val="00895E"/>
                </a:solidFill>
              </a:rPr>
              <a:t>Post Traumatic Stress Disorder (PTSD)</a:t>
            </a:r>
            <a:endParaRPr lang="en-GB" b="1" dirty="0">
              <a:solidFill>
                <a:srgbClr val="00895E"/>
              </a:solidFill>
            </a:endParaRPr>
          </a:p>
        </p:txBody>
      </p:sp>
      <p:sp>
        <p:nvSpPr>
          <p:cNvPr id="3" name="Content Placeholder 2"/>
          <p:cNvSpPr>
            <a:spLocks noGrp="1"/>
          </p:cNvSpPr>
          <p:nvPr>
            <p:ph idx="1"/>
          </p:nvPr>
        </p:nvSpPr>
        <p:spPr/>
        <p:txBody>
          <a:bodyPr/>
          <a:lstStyle/>
          <a:p>
            <a:pPr marL="285750" indent="-285750">
              <a:buFont typeface="Arial" panose="020B0604020202020204" pitchFamily="34" charset="0"/>
              <a:buChar char="•"/>
            </a:pPr>
            <a:r>
              <a:rPr lang="en-GB" sz="2400" dirty="0" smtClean="0"/>
              <a:t>Occurs when symptoms of post traumatic stress persist in intensity long after the event </a:t>
            </a:r>
            <a:r>
              <a:rPr lang="en-GB" sz="2400" dirty="0" err="1" smtClean="0"/>
              <a:t>ie</a:t>
            </a:r>
            <a:r>
              <a:rPr lang="en-GB" sz="2400" dirty="0" smtClean="0"/>
              <a:t> more than 6 weeks – and disrupt normal living.</a:t>
            </a:r>
          </a:p>
          <a:p>
            <a:pPr marL="285750" indent="-285750">
              <a:buFont typeface="Arial" panose="020B0604020202020204" pitchFamily="34" charset="0"/>
              <a:buChar char="•"/>
            </a:pPr>
            <a:endParaRPr lang="en-GB" sz="2400" dirty="0" smtClean="0"/>
          </a:p>
          <a:p>
            <a:pPr marL="285750" indent="-285750">
              <a:buFont typeface="Arial" panose="020B0604020202020204" pitchFamily="34" charset="0"/>
              <a:buChar char="•"/>
            </a:pPr>
            <a:r>
              <a:rPr lang="en-GB" sz="2400" dirty="0" smtClean="0"/>
              <a:t>Involves three aspects:  Re-experiencing, Avoidance and Arousal.  (DSM IV, 1993)</a:t>
            </a:r>
          </a:p>
          <a:p>
            <a:pPr marL="285750" indent="-285750">
              <a:buFont typeface="Arial" panose="020B0604020202020204" pitchFamily="34" charset="0"/>
              <a:buChar char="•"/>
            </a:pPr>
            <a:endParaRPr lang="en-GB" sz="2400" dirty="0" smtClean="0"/>
          </a:p>
          <a:p>
            <a:pPr marL="285750" indent="-285750">
              <a:buFont typeface="Arial" panose="020B0604020202020204" pitchFamily="34" charset="0"/>
              <a:buChar char="•"/>
            </a:pPr>
            <a:r>
              <a:rPr lang="en-GB" sz="2400" dirty="0" smtClean="0"/>
              <a:t>The vast majority of people exposed to serious traumatic events do not develop PTSD.  (McNally, 2003)</a:t>
            </a:r>
            <a:endParaRPr lang="en-GB" sz="2400" dirty="0"/>
          </a:p>
        </p:txBody>
      </p:sp>
    </p:spTree>
    <p:extLst>
      <p:ext uri="{BB962C8B-B14F-4D97-AF65-F5344CB8AC3E}">
        <p14:creationId xmlns:p14="http://schemas.microsoft.com/office/powerpoint/2010/main" val="125934672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Key Principles of Emotional Support following a CI:</a:t>
            </a:r>
            <a:endParaRPr lang="en-GB" dirty="0"/>
          </a:p>
        </p:txBody>
      </p:sp>
      <p:sp>
        <p:nvSpPr>
          <p:cNvPr id="3" name="Content Placeholder 2"/>
          <p:cNvSpPr>
            <a:spLocks noGrp="1"/>
          </p:cNvSpPr>
          <p:nvPr>
            <p:ph idx="1"/>
          </p:nvPr>
        </p:nvSpPr>
        <p:spPr/>
        <p:txBody>
          <a:bodyPr/>
          <a:lstStyle/>
          <a:p>
            <a:r>
              <a:rPr lang="en-GB" sz="2300" dirty="0" smtClean="0"/>
              <a:t>We adopt an ‘evidence-informed’ guidance validated on the following general principles   (e.g. by </a:t>
            </a:r>
            <a:r>
              <a:rPr lang="en-GB" sz="2300" dirty="0" err="1" smtClean="0"/>
              <a:t>Hobfoll</a:t>
            </a:r>
            <a:r>
              <a:rPr lang="en-GB" sz="2300" dirty="0" smtClean="0"/>
              <a:t> et al, 2007):</a:t>
            </a:r>
          </a:p>
          <a:p>
            <a:pPr marL="285750" indent="-285750">
              <a:buFont typeface="Arial" panose="020B0604020202020204" pitchFamily="34" charset="0"/>
              <a:buChar char="•"/>
            </a:pPr>
            <a:r>
              <a:rPr lang="en-GB" sz="2300" dirty="0" smtClean="0"/>
              <a:t>Promotion of a sense of safety</a:t>
            </a:r>
          </a:p>
          <a:p>
            <a:pPr marL="285750" indent="-285750">
              <a:buFont typeface="Arial" panose="020B0604020202020204" pitchFamily="34" charset="0"/>
              <a:buChar char="•"/>
            </a:pPr>
            <a:r>
              <a:rPr lang="en-GB" sz="2300" dirty="0" smtClean="0"/>
              <a:t>Promoting calmness</a:t>
            </a:r>
          </a:p>
          <a:p>
            <a:pPr marL="285750" indent="-285750">
              <a:buFont typeface="Arial" panose="020B0604020202020204" pitchFamily="34" charset="0"/>
              <a:buChar char="•"/>
            </a:pPr>
            <a:r>
              <a:rPr lang="en-GB" sz="2300" dirty="0" smtClean="0"/>
              <a:t>Promotion of a sense of self-efficacy and community efficacy</a:t>
            </a:r>
          </a:p>
          <a:p>
            <a:pPr marL="285750" indent="-285750">
              <a:buFont typeface="Arial" panose="020B0604020202020204" pitchFamily="34" charset="0"/>
              <a:buChar char="•"/>
            </a:pPr>
            <a:r>
              <a:rPr lang="en-GB" sz="2300" dirty="0" smtClean="0"/>
              <a:t>Promoting connectedness</a:t>
            </a:r>
          </a:p>
          <a:p>
            <a:pPr marL="285750" indent="-285750">
              <a:buFont typeface="Arial" panose="020B0604020202020204" pitchFamily="34" charset="0"/>
              <a:buChar char="•"/>
            </a:pPr>
            <a:r>
              <a:rPr lang="en-GB" sz="2300" dirty="0" smtClean="0"/>
              <a:t>Instilling hope</a:t>
            </a:r>
          </a:p>
          <a:p>
            <a:pPr marL="285750" indent="-285750">
              <a:buFont typeface="Arial" panose="020B0604020202020204" pitchFamily="34" charset="0"/>
              <a:buChar char="•"/>
            </a:pPr>
            <a:r>
              <a:rPr lang="en-GB" sz="2300" dirty="0" smtClean="0"/>
              <a:t>Normalising feelings and reactions</a:t>
            </a:r>
          </a:p>
          <a:p>
            <a:r>
              <a:rPr lang="en-GB" sz="2300" dirty="0" smtClean="0"/>
              <a:t>Counselling/therapy immediately is unhelpful and can make things worse. People can be re-traumatised, which can prevent the recovery process. Also gives the message that something is wrong.</a:t>
            </a:r>
          </a:p>
          <a:p>
            <a:endParaRPr lang="en-GB" dirty="0"/>
          </a:p>
        </p:txBody>
      </p:sp>
    </p:spTree>
    <p:extLst>
      <p:ext uri="{BB962C8B-B14F-4D97-AF65-F5344CB8AC3E}">
        <p14:creationId xmlns:p14="http://schemas.microsoft.com/office/powerpoint/2010/main" val="208983529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Promoting a Sense of Safety</a:t>
            </a:r>
            <a:endParaRPr lang="en-GB" dirty="0"/>
          </a:p>
        </p:txBody>
      </p:sp>
      <p:sp>
        <p:nvSpPr>
          <p:cNvPr id="3" name="Content Placeholder 2"/>
          <p:cNvSpPr>
            <a:spLocks noGrp="1"/>
          </p:cNvSpPr>
          <p:nvPr>
            <p:ph idx="1"/>
          </p:nvPr>
        </p:nvSpPr>
        <p:spPr/>
        <p:txBody>
          <a:bodyPr/>
          <a:lstStyle/>
          <a:p>
            <a:r>
              <a:rPr lang="en-GB" sz="2400" dirty="0" smtClean="0"/>
              <a:t>CIs evoke fear reactions and challenge feelings of safety and predictability. Promoting a sense of safety reduces the neurological processes that can inhibit recovery. General approaches:</a:t>
            </a:r>
          </a:p>
          <a:p>
            <a:pPr marL="285750" indent="-285750">
              <a:buFont typeface="Arial" panose="020B0604020202020204" pitchFamily="34" charset="0"/>
              <a:buChar char="•"/>
            </a:pPr>
            <a:r>
              <a:rPr lang="en-GB" sz="2400" dirty="0" smtClean="0"/>
              <a:t>Re-establish routines immediately and devise a clear plan to promote a sense of safety. e.g. plan schedules for the day/</a:t>
            </a:r>
            <a:r>
              <a:rPr lang="en-GB" sz="2400" dirty="0" err="1" smtClean="0"/>
              <a:t>wk</a:t>
            </a:r>
            <a:r>
              <a:rPr lang="en-GB" sz="2400" dirty="0" smtClean="0"/>
              <a:t> </a:t>
            </a:r>
          </a:p>
          <a:p>
            <a:pPr marL="285750" indent="-285750">
              <a:buFont typeface="Arial" panose="020B0604020202020204" pitchFamily="34" charset="0"/>
              <a:buChar char="•"/>
            </a:pPr>
            <a:r>
              <a:rPr lang="en-GB" sz="2400" dirty="0" smtClean="0"/>
              <a:t>Communicate clear, factual and appropriately worded information in a timely manner to reduce the fear of uncertainty and unpredictability. Identifying those at risk and plan additional time and support for these individuals (staff and pupils)</a:t>
            </a:r>
          </a:p>
          <a:p>
            <a:endParaRPr lang="en-GB" sz="2400" dirty="0"/>
          </a:p>
        </p:txBody>
      </p:sp>
    </p:spTree>
    <p:extLst>
      <p:ext uri="{BB962C8B-B14F-4D97-AF65-F5344CB8AC3E}">
        <p14:creationId xmlns:p14="http://schemas.microsoft.com/office/powerpoint/2010/main" val="347661583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Promoting calm</a:t>
            </a:r>
            <a:endParaRPr lang="en-GB" dirty="0"/>
          </a:p>
        </p:txBody>
      </p:sp>
      <p:sp>
        <p:nvSpPr>
          <p:cNvPr id="3" name="Content Placeholder 2"/>
          <p:cNvSpPr>
            <a:spLocks noGrp="1"/>
          </p:cNvSpPr>
          <p:nvPr>
            <p:ph idx="1"/>
          </p:nvPr>
        </p:nvSpPr>
        <p:spPr/>
        <p:txBody>
          <a:bodyPr/>
          <a:lstStyle/>
          <a:p>
            <a:r>
              <a:rPr lang="en-GB" sz="2400" dirty="0" smtClean="0"/>
              <a:t>Sustained heightened arousal greatly increases the risk of PTSD. </a:t>
            </a:r>
          </a:p>
          <a:p>
            <a:pPr marL="285750" indent="-285750">
              <a:buFont typeface="Arial" panose="020B0604020202020204" pitchFamily="34" charset="0"/>
              <a:buChar char="•"/>
            </a:pPr>
            <a:r>
              <a:rPr lang="en-GB" sz="2400" dirty="0" smtClean="0"/>
              <a:t>Being physically and emotionally present offers reassurance and emotional containment e.g. providing a listening ear for staff and children, normalising the stress response</a:t>
            </a:r>
          </a:p>
          <a:p>
            <a:pPr marL="285750" indent="-285750">
              <a:buFont typeface="Arial" panose="020B0604020202020204" pitchFamily="34" charset="0"/>
              <a:buChar char="•"/>
            </a:pPr>
            <a:r>
              <a:rPr lang="en-GB" sz="2400" dirty="0" smtClean="0"/>
              <a:t>Help gather art or other creative materials to allow intense emotions to be expressed, encourage staff to listen to children who need to talk, encourage staff to come together to talk</a:t>
            </a:r>
          </a:p>
          <a:p>
            <a:pPr marL="285750" indent="-285750">
              <a:buFont typeface="Arial" panose="020B0604020202020204" pitchFamily="34" charset="0"/>
              <a:buChar char="•"/>
            </a:pPr>
            <a:r>
              <a:rPr lang="en-GB" sz="2400" dirty="0" smtClean="0"/>
              <a:t>Encourage staff to reduce demands in class activities</a:t>
            </a:r>
          </a:p>
          <a:p>
            <a:pPr marL="285750" indent="-285750">
              <a:buFont typeface="Arial" panose="020B0604020202020204" pitchFamily="34" charset="0"/>
              <a:buChar char="•"/>
            </a:pPr>
            <a:r>
              <a:rPr lang="en-GB" sz="2400" dirty="0" smtClean="0"/>
              <a:t>Encourage staff to resume normal day to day activities to increase predictability and consistency </a:t>
            </a:r>
          </a:p>
        </p:txBody>
      </p:sp>
    </p:spTree>
    <p:extLst>
      <p:ext uri="{BB962C8B-B14F-4D97-AF65-F5344CB8AC3E}">
        <p14:creationId xmlns:p14="http://schemas.microsoft.com/office/powerpoint/2010/main" val="22967226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Instilling Hope</a:t>
            </a:r>
            <a:endParaRPr lang="en-GB" dirty="0"/>
          </a:p>
        </p:txBody>
      </p:sp>
      <p:sp>
        <p:nvSpPr>
          <p:cNvPr id="3" name="Content Placeholder 2"/>
          <p:cNvSpPr>
            <a:spLocks noGrp="1"/>
          </p:cNvSpPr>
          <p:nvPr>
            <p:ph idx="1"/>
          </p:nvPr>
        </p:nvSpPr>
        <p:spPr/>
        <p:txBody>
          <a:bodyPr/>
          <a:lstStyle/>
          <a:p>
            <a:r>
              <a:rPr lang="en-GB" sz="2400" dirty="0"/>
              <a:t>A</a:t>
            </a:r>
            <a:r>
              <a:rPr lang="en-GB" sz="2400" dirty="0" smtClean="0"/>
              <a:t> positive and optimistic outlook promotes resilience (Seligman et al, 2005). Post CI, individuals who retain a positive expectancy of recovery have better outcomes and there is a negative correlation between hope and PTSD. </a:t>
            </a:r>
          </a:p>
          <a:p>
            <a:pPr marL="285750" indent="-285750">
              <a:buFont typeface="Arial" panose="020B0604020202020204" pitchFamily="34" charset="0"/>
              <a:buChar char="•"/>
            </a:pPr>
            <a:r>
              <a:rPr lang="en-GB" sz="2400" dirty="0" smtClean="0"/>
              <a:t>Look for opportunities to support a positive outlook and communicate expectation of recovery. e.g. solution focused narratives such as ‘Tell me about a time when you were able to…. What did you do…?’  ‘Tell me something you do that always makes you feel happy/better?’</a:t>
            </a:r>
          </a:p>
          <a:p>
            <a:pPr marL="285750" indent="-285750">
              <a:buFont typeface="Arial" panose="020B0604020202020204" pitchFamily="34" charset="0"/>
              <a:buChar char="•"/>
            </a:pPr>
            <a:r>
              <a:rPr lang="en-GB" sz="2400" dirty="0" smtClean="0"/>
              <a:t>Encourage planning and  thinking about the future; discourage </a:t>
            </a:r>
            <a:r>
              <a:rPr lang="en-GB" sz="2400" dirty="0" err="1" smtClean="0"/>
              <a:t>catastrophising</a:t>
            </a:r>
            <a:r>
              <a:rPr lang="en-GB" sz="2400" dirty="0" smtClean="0"/>
              <a:t>. Discourage the use of social media.</a:t>
            </a:r>
          </a:p>
          <a:p>
            <a:r>
              <a:rPr lang="en-GB" sz="2000" dirty="0" smtClean="0"/>
              <a:t>   </a:t>
            </a:r>
            <a:endParaRPr lang="en-GB" sz="2000" dirty="0"/>
          </a:p>
        </p:txBody>
      </p:sp>
    </p:spTree>
    <p:extLst>
      <p:ext uri="{BB962C8B-B14F-4D97-AF65-F5344CB8AC3E}">
        <p14:creationId xmlns:p14="http://schemas.microsoft.com/office/powerpoint/2010/main" val="97444253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solidFill>
                  <a:srgbClr val="00895E"/>
                </a:solidFill>
              </a:rPr>
              <a:t>Individuals’ Reactions and Needs</a:t>
            </a:r>
            <a:endParaRPr lang="en-GB" b="1" dirty="0">
              <a:solidFill>
                <a:srgbClr val="00895E"/>
              </a:solidFill>
            </a:endParaRPr>
          </a:p>
        </p:txBody>
      </p:sp>
      <p:sp>
        <p:nvSpPr>
          <p:cNvPr id="3" name="Content Placeholder 2"/>
          <p:cNvSpPr>
            <a:spLocks noGrp="1"/>
          </p:cNvSpPr>
          <p:nvPr>
            <p:ph idx="1"/>
          </p:nvPr>
        </p:nvSpPr>
        <p:spPr>
          <a:xfrm>
            <a:off x="457200" y="1157468"/>
            <a:ext cx="8229600" cy="4699993"/>
          </a:xfrm>
        </p:spPr>
        <p:txBody>
          <a:bodyPr/>
          <a:lstStyle/>
          <a:p>
            <a:r>
              <a:rPr lang="en-GB" sz="2800" dirty="0" smtClean="0"/>
              <a:t>We need to engage in a </a:t>
            </a:r>
            <a:r>
              <a:rPr lang="en-GB" sz="2800" b="1" dirty="0" smtClean="0"/>
              <a:t>‘Watchful Waiting</a:t>
            </a:r>
            <a:r>
              <a:rPr lang="en-GB" sz="2800" dirty="0" smtClean="0"/>
              <a:t>’ process, monitoring those individuals whom we think may be more vulnerable. </a:t>
            </a:r>
          </a:p>
          <a:p>
            <a:endParaRPr lang="en-GB" sz="2800" dirty="0"/>
          </a:p>
          <a:p>
            <a:r>
              <a:rPr lang="en-GB" sz="2800" dirty="0" smtClean="0"/>
              <a:t>Can you think which risk factors make individuals more vulnerable to on-going trauma:</a:t>
            </a:r>
          </a:p>
        </p:txBody>
      </p:sp>
    </p:spTree>
    <p:extLst>
      <p:ext uri="{BB962C8B-B14F-4D97-AF65-F5344CB8AC3E}">
        <p14:creationId xmlns:p14="http://schemas.microsoft.com/office/powerpoint/2010/main" val="237221307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Promoting Resilience</a:t>
            </a:r>
            <a:endParaRPr lang="en-GB" dirty="0"/>
          </a:p>
        </p:txBody>
      </p:sp>
      <p:sp>
        <p:nvSpPr>
          <p:cNvPr id="3" name="Content Placeholder 2"/>
          <p:cNvSpPr>
            <a:spLocks noGrp="1"/>
          </p:cNvSpPr>
          <p:nvPr>
            <p:ph idx="1"/>
          </p:nvPr>
        </p:nvSpPr>
        <p:spPr/>
        <p:txBody>
          <a:bodyPr/>
          <a:lstStyle/>
          <a:p>
            <a:pPr algn="just"/>
            <a:r>
              <a:rPr lang="en-GB" sz="2800" i="1" dirty="0" smtClean="0"/>
              <a:t>What began as a quest to understand the extraordinary has revealed the power of the ordinary. Resilience does not come from rare and special qualities, but from the everyday magic of ordinary, normative human resources in the minds, brains and bodies of children, in their families and relationships and in their communities.</a:t>
            </a:r>
          </a:p>
          <a:p>
            <a:r>
              <a:rPr lang="en-GB" sz="2800" dirty="0" smtClean="0"/>
              <a:t>(</a:t>
            </a:r>
            <a:r>
              <a:rPr lang="en-GB" sz="2800" dirty="0" err="1" smtClean="0"/>
              <a:t>Masten</a:t>
            </a:r>
            <a:r>
              <a:rPr lang="en-GB" sz="2800" dirty="0" smtClean="0"/>
              <a:t>, 2001, p235)</a:t>
            </a:r>
          </a:p>
          <a:p>
            <a:r>
              <a:rPr lang="en-GB" sz="2800" u="sng" dirty="0">
                <a:hlinkClick r:id="rId3"/>
              </a:rPr>
              <a:t>Resilience</a:t>
            </a:r>
            <a:endParaRPr lang="en-GB" sz="2800" dirty="0"/>
          </a:p>
        </p:txBody>
      </p:sp>
    </p:spTree>
    <p:extLst>
      <p:ext uri="{BB962C8B-B14F-4D97-AF65-F5344CB8AC3E}">
        <p14:creationId xmlns:p14="http://schemas.microsoft.com/office/powerpoint/2010/main" val="49981979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Managing an Incident in School – what can all schools do?</a:t>
            </a:r>
            <a:endParaRPr lang="en-GB" dirty="0"/>
          </a:p>
        </p:txBody>
      </p:sp>
      <p:sp>
        <p:nvSpPr>
          <p:cNvPr id="3" name="Content Placeholder 2"/>
          <p:cNvSpPr>
            <a:spLocks noGrp="1"/>
          </p:cNvSpPr>
          <p:nvPr>
            <p:ph idx="1"/>
          </p:nvPr>
        </p:nvSpPr>
        <p:spPr/>
        <p:txBody>
          <a:bodyPr/>
          <a:lstStyle/>
          <a:p>
            <a:pPr marL="342900" indent="-342900">
              <a:buFont typeface="Arial" panose="020B0604020202020204" pitchFamily="34" charset="0"/>
              <a:buChar char="•"/>
            </a:pPr>
            <a:r>
              <a:rPr lang="en-GB" sz="2400" dirty="0" smtClean="0"/>
              <a:t>Ensure all staff and children have received clear, factual and sensitive information about the event using words (or images if more appropriate  for some children)  they all understand (guidance for assemblies)</a:t>
            </a:r>
          </a:p>
          <a:p>
            <a:pPr marL="342900" indent="-342900">
              <a:buFont typeface="Arial" panose="020B0604020202020204" pitchFamily="34" charset="0"/>
              <a:buChar char="•"/>
            </a:pPr>
            <a:r>
              <a:rPr lang="en-GB" sz="2400" dirty="0" smtClean="0"/>
              <a:t>Plan how to inform parents/carers . </a:t>
            </a:r>
          </a:p>
          <a:p>
            <a:pPr marL="342900" indent="-342900">
              <a:buFont typeface="Arial" panose="020B0604020202020204" pitchFamily="34" charset="0"/>
              <a:buChar char="•"/>
            </a:pPr>
            <a:r>
              <a:rPr lang="en-GB" sz="2400" dirty="0"/>
              <a:t>I</a:t>
            </a:r>
            <a:r>
              <a:rPr lang="en-GB" sz="2400" dirty="0" smtClean="0"/>
              <a:t>dentify particularly vulnerable individuals who may require additional emotional support. Offer them time </a:t>
            </a:r>
            <a:r>
              <a:rPr lang="en-GB" sz="2400" smtClean="0"/>
              <a:t>to talk.</a:t>
            </a:r>
            <a:endParaRPr lang="en-GB" sz="2400" dirty="0" smtClean="0"/>
          </a:p>
          <a:p>
            <a:pPr marL="342900" indent="-342900">
              <a:buFont typeface="Arial" panose="020B0604020202020204" pitchFamily="34" charset="0"/>
              <a:buChar char="•"/>
            </a:pPr>
            <a:r>
              <a:rPr lang="en-GB" sz="2400" dirty="0" smtClean="0"/>
              <a:t>Retain as much consistency, predictability and routine as possible</a:t>
            </a:r>
          </a:p>
          <a:p>
            <a:pPr marL="342900" indent="-342900">
              <a:buFont typeface="Arial" panose="020B0604020202020204" pitchFamily="34" charset="0"/>
              <a:buChar char="•"/>
            </a:pPr>
            <a:r>
              <a:rPr lang="en-GB" sz="2400" dirty="0" smtClean="0"/>
              <a:t>Check on staff  and plan time for staff to come together at the end of the day to talk. Check they have support networks.</a:t>
            </a:r>
          </a:p>
          <a:p>
            <a:endParaRPr lang="en-GB" sz="2400" dirty="0"/>
          </a:p>
        </p:txBody>
      </p:sp>
    </p:spTree>
    <p:extLst>
      <p:ext uri="{BB962C8B-B14F-4D97-AF65-F5344CB8AC3E}">
        <p14:creationId xmlns:p14="http://schemas.microsoft.com/office/powerpoint/2010/main" val="376115559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Communication with staff</a:t>
            </a:r>
            <a:endParaRPr lang="en-GB" dirty="0"/>
          </a:p>
        </p:txBody>
      </p:sp>
      <p:sp>
        <p:nvSpPr>
          <p:cNvPr id="3" name="Content Placeholder 2"/>
          <p:cNvSpPr>
            <a:spLocks noGrp="1"/>
          </p:cNvSpPr>
          <p:nvPr>
            <p:ph idx="1"/>
          </p:nvPr>
        </p:nvSpPr>
        <p:spPr/>
        <p:txBody>
          <a:bodyPr/>
          <a:lstStyle/>
          <a:p>
            <a:pPr marL="285750" indent="-285750">
              <a:buFont typeface="Arial" panose="020B0604020202020204" pitchFamily="34" charset="0"/>
              <a:buChar char="•"/>
            </a:pPr>
            <a:r>
              <a:rPr lang="en-GB" sz="2400" dirty="0" smtClean="0"/>
              <a:t>Asap communicate the facts, how the school are responding, who is co-ordinating this response </a:t>
            </a:r>
            <a:r>
              <a:rPr lang="en-GB" sz="2400" dirty="0" err="1" smtClean="0"/>
              <a:t>etc</a:t>
            </a:r>
            <a:r>
              <a:rPr lang="en-GB" sz="2400" dirty="0" smtClean="0"/>
              <a:t> within a staff meeting </a:t>
            </a:r>
          </a:p>
          <a:p>
            <a:pPr marL="285750" indent="-285750">
              <a:buFont typeface="Arial" panose="020B0604020202020204" pitchFamily="34" charset="0"/>
              <a:buChar char="•"/>
            </a:pPr>
            <a:r>
              <a:rPr lang="en-GB" sz="2400" dirty="0" smtClean="0"/>
              <a:t>Communicate messages of support, reassurance and safety</a:t>
            </a:r>
          </a:p>
          <a:p>
            <a:pPr marL="285750" indent="-285750">
              <a:buFont typeface="Arial" panose="020B0604020202020204" pitchFamily="34" charset="0"/>
              <a:buChar char="•"/>
            </a:pPr>
            <a:r>
              <a:rPr lang="en-GB" sz="2400" dirty="0" smtClean="0"/>
              <a:t>Share possible scripts with staff of what to say to children</a:t>
            </a:r>
          </a:p>
          <a:p>
            <a:pPr marL="285750" indent="-285750">
              <a:buFont typeface="Arial" panose="020B0604020202020204" pitchFamily="34" charset="0"/>
              <a:buChar char="•"/>
            </a:pPr>
            <a:r>
              <a:rPr lang="en-GB" sz="2400" dirty="0" smtClean="0"/>
              <a:t>Remind staff about the need to create a balance between (1) enabling  pupils to express their thoughts and feelings and (2) ensuring continuation of the usual school routine</a:t>
            </a:r>
          </a:p>
          <a:p>
            <a:pPr marL="285750" indent="-285750">
              <a:buFont typeface="Arial" panose="020B0604020202020204" pitchFamily="34" charset="0"/>
              <a:buChar char="•"/>
            </a:pPr>
            <a:r>
              <a:rPr lang="en-GB" sz="2400" dirty="0" smtClean="0"/>
              <a:t>Create opportunities for staff to come together to talk</a:t>
            </a:r>
          </a:p>
          <a:p>
            <a:endParaRPr lang="en-GB" dirty="0" smtClean="0"/>
          </a:p>
          <a:p>
            <a:endParaRPr lang="en-GB" dirty="0"/>
          </a:p>
        </p:txBody>
      </p:sp>
    </p:spTree>
    <p:extLst>
      <p:ext uri="{BB962C8B-B14F-4D97-AF65-F5344CB8AC3E}">
        <p14:creationId xmlns:p14="http://schemas.microsoft.com/office/powerpoint/2010/main" val="253009146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Communicating with Children</a:t>
            </a:r>
            <a:endParaRPr lang="en-GB" dirty="0"/>
          </a:p>
        </p:txBody>
      </p:sp>
      <p:sp>
        <p:nvSpPr>
          <p:cNvPr id="3" name="Content Placeholder 2"/>
          <p:cNvSpPr>
            <a:spLocks noGrp="1"/>
          </p:cNvSpPr>
          <p:nvPr>
            <p:ph idx="1"/>
          </p:nvPr>
        </p:nvSpPr>
        <p:spPr/>
        <p:txBody>
          <a:bodyPr/>
          <a:lstStyle/>
          <a:p>
            <a:pPr marL="285750" indent="-285750">
              <a:buFont typeface="Arial" panose="020B0604020202020204" pitchFamily="34" charset="0"/>
              <a:buChar char="•"/>
            </a:pPr>
            <a:r>
              <a:rPr lang="en-GB" sz="2400" dirty="0" smtClean="0"/>
              <a:t>Give facts through a whole school assembly, whole class or 1:1 discussion. Talk using words they will understand. Children with communication difficulties may need more of a visual approach such as using Social Stories.</a:t>
            </a:r>
          </a:p>
          <a:p>
            <a:pPr marL="285750" indent="-285750">
              <a:buFont typeface="Arial" panose="020B0604020202020204" pitchFamily="34" charset="0"/>
              <a:buChar char="•"/>
            </a:pPr>
            <a:r>
              <a:rPr lang="en-GB" sz="2400" dirty="0" smtClean="0"/>
              <a:t>Answer questions as honestly as you can with sensitivity</a:t>
            </a:r>
          </a:p>
          <a:p>
            <a:pPr marL="285750" indent="-285750">
              <a:buFont typeface="Arial" panose="020B0604020202020204" pitchFamily="34" charset="0"/>
              <a:buChar char="•"/>
            </a:pPr>
            <a:r>
              <a:rPr lang="en-GB" sz="2400" dirty="0" smtClean="0"/>
              <a:t>Follow their lead – if they need to talk, let them. If they don’t, respect that too. If they ask questions, it is an indication that they are ready to hear the answers</a:t>
            </a:r>
          </a:p>
          <a:p>
            <a:pPr marL="285750" indent="-285750">
              <a:buFont typeface="Arial" panose="020B0604020202020204" pitchFamily="34" charset="0"/>
              <a:buChar char="•"/>
            </a:pPr>
            <a:r>
              <a:rPr lang="en-GB" sz="2400" dirty="0" smtClean="0"/>
              <a:t>Acknowledge and normalise their feelings </a:t>
            </a:r>
          </a:p>
          <a:p>
            <a:pPr marL="285750" indent="-285750">
              <a:buFont typeface="Arial" panose="020B0604020202020204" pitchFamily="34" charset="0"/>
              <a:buChar char="•"/>
            </a:pPr>
            <a:r>
              <a:rPr lang="en-GB" sz="2400" dirty="0" smtClean="0"/>
              <a:t>Don’t be afraid to show children how you are feeling</a:t>
            </a:r>
          </a:p>
          <a:p>
            <a:pPr marL="285750" indent="-285750">
              <a:buFont typeface="Arial" panose="020B0604020202020204" pitchFamily="34" charset="0"/>
              <a:buChar char="•"/>
            </a:pPr>
            <a:r>
              <a:rPr lang="en-GB" sz="2400" dirty="0" smtClean="0"/>
              <a:t>Ask them what they would find helpful</a:t>
            </a:r>
            <a:endParaRPr lang="en-GB" sz="2400" dirty="0"/>
          </a:p>
        </p:txBody>
      </p:sp>
    </p:spTree>
    <p:extLst>
      <p:ext uri="{BB962C8B-B14F-4D97-AF65-F5344CB8AC3E}">
        <p14:creationId xmlns:p14="http://schemas.microsoft.com/office/powerpoint/2010/main" val="398685557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Outcomes</a:t>
            </a:r>
            <a:endParaRPr lang="en-GB" dirty="0"/>
          </a:p>
        </p:txBody>
      </p:sp>
      <p:sp>
        <p:nvSpPr>
          <p:cNvPr id="3" name="Content Placeholder 2"/>
          <p:cNvSpPr>
            <a:spLocks noGrp="1"/>
          </p:cNvSpPr>
          <p:nvPr>
            <p:ph idx="1"/>
          </p:nvPr>
        </p:nvSpPr>
        <p:spPr/>
        <p:txBody>
          <a:bodyPr/>
          <a:lstStyle/>
          <a:p>
            <a:pPr marL="342900" indent="-342900">
              <a:buFont typeface="Arial" panose="020B0604020202020204" pitchFamily="34" charset="0"/>
              <a:buChar char="•"/>
            </a:pPr>
            <a:r>
              <a:rPr lang="en-GB" sz="2800" dirty="0" smtClean="0"/>
              <a:t>To develop an understanding of ‘normal’ reactions to traumatic events</a:t>
            </a:r>
          </a:p>
          <a:p>
            <a:pPr marL="342900" indent="-342900">
              <a:buFont typeface="Arial" panose="020B0604020202020204" pitchFamily="34" charset="0"/>
              <a:buChar char="•"/>
            </a:pPr>
            <a:r>
              <a:rPr lang="en-GB" sz="2800" dirty="0" smtClean="0"/>
              <a:t>To understand the best ways in which settings can support children, young people, families and staff following a critical incident.</a:t>
            </a:r>
          </a:p>
          <a:p>
            <a:pPr marL="342900" indent="-342900">
              <a:buFont typeface="Arial" panose="020B0604020202020204" pitchFamily="34" charset="0"/>
              <a:buChar char="•"/>
            </a:pPr>
            <a:r>
              <a:rPr lang="en-GB" sz="2800" dirty="0" smtClean="0"/>
              <a:t>To understand the role of the Critical Incident Response Team</a:t>
            </a:r>
            <a:endParaRPr lang="en-GB" sz="2800" dirty="0"/>
          </a:p>
        </p:txBody>
      </p:sp>
    </p:spTree>
    <p:extLst>
      <p:ext uri="{BB962C8B-B14F-4D97-AF65-F5344CB8AC3E}">
        <p14:creationId xmlns:p14="http://schemas.microsoft.com/office/powerpoint/2010/main" val="272583556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Identifying those who may need more support</a:t>
            </a:r>
            <a:endParaRPr lang="en-GB" dirty="0"/>
          </a:p>
        </p:txBody>
      </p:sp>
      <p:sp>
        <p:nvSpPr>
          <p:cNvPr id="3" name="Content Placeholder 2"/>
          <p:cNvSpPr>
            <a:spLocks noGrp="1"/>
          </p:cNvSpPr>
          <p:nvPr>
            <p:ph idx="1"/>
          </p:nvPr>
        </p:nvSpPr>
        <p:spPr/>
        <p:txBody>
          <a:bodyPr/>
          <a:lstStyle/>
          <a:p>
            <a:pPr marL="285750" indent="-285750">
              <a:buFont typeface="Arial" panose="020B0604020202020204" pitchFamily="34" charset="0"/>
              <a:buChar char="•"/>
            </a:pPr>
            <a:r>
              <a:rPr lang="en-GB" sz="2400" dirty="0" smtClean="0"/>
              <a:t>Reactions to trauma are normal responses to abnormal events and can persist for many weeks/months, hence the need for </a:t>
            </a:r>
            <a:r>
              <a:rPr lang="en-GB" sz="2400" b="1" dirty="0" smtClean="0"/>
              <a:t>watchful waiting.</a:t>
            </a:r>
          </a:p>
          <a:p>
            <a:pPr marL="285750" indent="-285750">
              <a:buFont typeface="Arial" panose="020B0604020202020204" pitchFamily="34" charset="0"/>
              <a:buChar char="•"/>
            </a:pPr>
            <a:r>
              <a:rPr lang="en-GB" sz="2400" dirty="0" smtClean="0"/>
              <a:t>Unless there is immediate risk, referral to specialist services may not be needed. Counselling can be harmful in the early stages.</a:t>
            </a:r>
          </a:p>
          <a:p>
            <a:pPr marL="285750" indent="-285750">
              <a:buFont typeface="Arial" panose="020B0604020202020204" pitchFamily="34" charset="0"/>
              <a:buChar char="•"/>
            </a:pPr>
            <a:r>
              <a:rPr lang="en-GB" sz="2400" dirty="0" smtClean="0"/>
              <a:t>Liaise with key agencies e.g. Educational Psychology, #Thrive, school health practitioners</a:t>
            </a:r>
          </a:p>
          <a:p>
            <a:pPr marL="285750" indent="-285750">
              <a:buFont typeface="Arial" panose="020B0604020202020204" pitchFamily="34" charset="0"/>
              <a:buChar char="•"/>
            </a:pPr>
            <a:r>
              <a:rPr lang="en-GB" sz="2400" dirty="0" smtClean="0"/>
              <a:t>Identify those who have pre-existing vulnerabilities or where trauma reactions are not settling or are getting worse </a:t>
            </a:r>
            <a:endParaRPr lang="en-GB" sz="2400" dirty="0"/>
          </a:p>
        </p:txBody>
      </p:sp>
    </p:spTree>
    <p:extLst>
      <p:ext uri="{BB962C8B-B14F-4D97-AF65-F5344CB8AC3E}">
        <p14:creationId xmlns:p14="http://schemas.microsoft.com/office/powerpoint/2010/main" val="386097769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Books/Stories for Sharing with Children </a:t>
            </a:r>
            <a:endParaRPr lang="en-GB" dirty="0"/>
          </a:p>
        </p:txBody>
      </p:sp>
      <p:sp>
        <p:nvSpPr>
          <p:cNvPr id="3" name="Content Placeholder 2"/>
          <p:cNvSpPr>
            <a:spLocks noGrp="1"/>
          </p:cNvSpPr>
          <p:nvPr>
            <p:ph idx="1"/>
          </p:nvPr>
        </p:nvSpPr>
        <p:spPr/>
        <p:txBody>
          <a:bodyPr/>
          <a:lstStyle/>
          <a:p>
            <a:r>
              <a:rPr lang="en-GB" sz="2400" dirty="0" smtClean="0"/>
              <a:t>Marge </a:t>
            </a:r>
            <a:r>
              <a:rPr lang="en-GB" sz="2400" dirty="0" err="1" smtClean="0"/>
              <a:t>Heegard</a:t>
            </a:r>
            <a:r>
              <a:rPr lang="en-GB" sz="2400" dirty="0" smtClean="0"/>
              <a:t> : </a:t>
            </a:r>
            <a:r>
              <a:rPr lang="en-GB" sz="2400" i="1" dirty="0" smtClean="0"/>
              <a:t>When Someone Very Special Dies</a:t>
            </a:r>
          </a:p>
          <a:p>
            <a:r>
              <a:rPr lang="en-GB" sz="2400" dirty="0" smtClean="0"/>
              <a:t>Marge </a:t>
            </a:r>
            <a:r>
              <a:rPr lang="en-GB" sz="2400" dirty="0" err="1" smtClean="0"/>
              <a:t>Heegard</a:t>
            </a:r>
            <a:r>
              <a:rPr lang="en-GB" sz="2400" i="1" dirty="0" smtClean="0"/>
              <a:t>: When a Family is in Trouble</a:t>
            </a:r>
          </a:p>
          <a:p>
            <a:r>
              <a:rPr lang="en-GB" sz="2400" dirty="0" smtClean="0"/>
              <a:t>Marge </a:t>
            </a:r>
            <a:r>
              <a:rPr lang="en-GB" sz="2400" dirty="0" err="1" smtClean="0"/>
              <a:t>Heegard</a:t>
            </a:r>
            <a:r>
              <a:rPr lang="en-GB" sz="2400" i="1" dirty="0" smtClean="0"/>
              <a:t>: When Something Bad happens</a:t>
            </a:r>
          </a:p>
          <a:p>
            <a:r>
              <a:rPr lang="en-GB" sz="2400" dirty="0" smtClean="0"/>
              <a:t>Margot Sunderland</a:t>
            </a:r>
            <a:r>
              <a:rPr lang="en-GB" sz="2400" i="1" dirty="0" smtClean="0"/>
              <a:t>: The Day The Sea Went Out and Never Came Back</a:t>
            </a:r>
          </a:p>
          <a:p>
            <a:r>
              <a:rPr lang="en-GB" sz="2400" dirty="0" smtClean="0"/>
              <a:t>Margot Sunderland</a:t>
            </a:r>
            <a:r>
              <a:rPr lang="en-GB" sz="2400" i="1" dirty="0" smtClean="0"/>
              <a:t>: The Frog Who Longed for the Moon to Smile</a:t>
            </a:r>
          </a:p>
          <a:p>
            <a:r>
              <a:rPr lang="en-GB" sz="2400" smtClean="0"/>
              <a:t>Jacqueline Wilson: </a:t>
            </a:r>
            <a:r>
              <a:rPr lang="en-GB" sz="2400" i="1" smtClean="0"/>
              <a:t>Vicky Angel</a:t>
            </a:r>
            <a:endParaRPr lang="en-GB" sz="2400" dirty="0" smtClean="0"/>
          </a:p>
          <a:p>
            <a:r>
              <a:rPr lang="en-GB" sz="2400" dirty="0" smtClean="0"/>
              <a:t>Clare Shaw</a:t>
            </a:r>
            <a:r>
              <a:rPr lang="en-GB" sz="2400" i="1" dirty="0" smtClean="0"/>
              <a:t>: Love Will Never Die: Helping Children Through Bereavement</a:t>
            </a:r>
          </a:p>
          <a:p>
            <a:r>
              <a:rPr lang="en-GB" sz="2400" dirty="0" smtClean="0"/>
              <a:t>Louise </a:t>
            </a:r>
            <a:r>
              <a:rPr lang="en-GB" sz="2400" dirty="0" err="1" smtClean="0"/>
              <a:t>Spilsbury</a:t>
            </a:r>
            <a:r>
              <a:rPr lang="en-GB" sz="2400" dirty="0" smtClean="0"/>
              <a:t>&amp; </a:t>
            </a:r>
            <a:r>
              <a:rPr lang="en-GB" sz="2400" dirty="0" err="1" smtClean="0"/>
              <a:t>Hanane</a:t>
            </a:r>
            <a:r>
              <a:rPr lang="en-GB" sz="2400" dirty="0" smtClean="0"/>
              <a:t> Kai</a:t>
            </a:r>
            <a:r>
              <a:rPr lang="en-GB" i="1" dirty="0" smtClean="0"/>
              <a:t>: </a:t>
            </a:r>
            <a:r>
              <a:rPr lang="en-GB" sz="2400" i="1" dirty="0" smtClean="0"/>
              <a:t>Global Conflict</a:t>
            </a:r>
          </a:p>
          <a:p>
            <a:endParaRPr lang="en-GB" sz="2400" i="1" dirty="0" smtClean="0"/>
          </a:p>
          <a:p>
            <a:endParaRPr lang="en-GB" sz="2400" i="1" dirty="0" smtClean="0"/>
          </a:p>
          <a:p>
            <a:endParaRPr lang="en-GB" dirty="0"/>
          </a:p>
        </p:txBody>
      </p:sp>
    </p:spTree>
    <p:extLst>
      <p:ext uri="{BB962C8B-B14F-4D97-AF65-F5344CB8AC3E}">
        <p14:creationId xmlns:p14="http://schemas.microsoft.com/office/powerpoint/2010/main" val="220164187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Communication with Parents</a:t>
            </a:r>
            <a:endParaRPr lang="en-GB" dirty="0"/>
          </a:p>
        </p:txBody>
      </p:sp>
      <p:sp>
        <p:nvSpPr>
          <p:cNvPr id="3" name="Content Placeholder 2"/>
          <p:cNvSpPr>
            <a:spLocks noGrp="1"/>
          </p:cNvSpPr>
          <p:nvPr>
            <p:ph idx="1"/>
          </p:nvPr>
        </p:nvSpPr>
        <p:spPr/>
        <p:txBody>
          <a:bodyPr/>
          <a:lstStyle/>
          <a:p>
            <a:pPr marL="285750" indent="-285750">
              <a:buFont typeface="Arial" panose="020B0604020202020204" pitchFamily="34" charset="0"/>
              <a:buChar char="•"/>
            </a:pPr>
            <a:r>
              <a:rPr lang="en-GB" sz="2300" dirty="0" smtClean="0"/>
              <a:t>Communicate facts about the incident: texts, website, letters </a:t>
            </a:r>
            <a:r>
              <a:rPr lang="en-GB" sz="2300" dirty="0" err="1" smtClean="0"/>
              <a:t>etc</a:t>
            </a:r>
            <a:endParaRPr lang="en-GB" sz="2300" dirty="0" smtClean="0"/>
          </a:p>
          <a:p>
            <a:pPr marL="285750" indent="-285750">
              <a:buFont typeface="Arial" panose="020B0604020202020204" pitchFamily="34" charset="0"/>
              <a:buChar char="•"/>
            </a:pPr>
            <a:r>
              <a:rPr lang="en-GB" sz="2300" dirty="0" smtClean="0"/>
              <a:t>Communicate messages of support, reassurance and safety. Describe what is happening in school.</a:t>
            </a:r>
          </a:p>
          <a:p>
            <a:pPr marL="285750" indent="-285750">
              <a:buFont typeface="Arial" panose="020B0604020202020204" pitchFamily="34" charset="0"/>
              <a:buChar char="•"/>
            </a:pPr>
            <a:r>
              <a:rPr lang="en-GB" sz="2300" dirty="0" smtClean="0"/>
              <a:t>Advise caution about use of social media</a:t>
            </a:r>
          </a:p>
          <a:p>
            <a:pPr marL="285750" indent="-285750">
              <a:buFont typeface="Arial" panose="020B0604020202020204" pitchFamily="34" charset="0"/>
              <a:buChar char="•"/>
            </a:pPr>
            <a:r>
              <a:rPr lang="en-GB" sz="2300" dirty="0" smtClean="0"/>
              <a:t>Advise about normal reactions to trauma</a:t>
            </a:r>
          </a:p>
          <a:p>
            <a:pPr marL="285750" indent="-285750">
              <a:buFont typeface="Arial" panose="020B0604020202020204" pitchFamily="34" charset="0"/>
              <a:buChar char="•"/>
            </a:pPr>
            <a:r>
              <a:rPr lang="en-GB" sz="2300" dirty="0" smtClean="0"/>
              <a:t>Provide guidance about how to support their children e.g. maintaining routine, giving facts, allowing them time to talk, promoting feelings of safety, encouraging them to help (children cope better and recover sooner when they help others)</a:t>
            </a:r>
          </a:p>
          <a:p>
            <a:pPr marL="285750" indent="-285750">
              <a:buFont typeface="Arial" panose="020B0604020202020204" pitchFamily="34" charset="0"/>
              <a:buChar char="•"/>
            </a:pPr>
            <a:r>
              <a:rPr lang="en-GB" sz="2300" dirty="0" smtClean="0"/>
              <a:t>Encourage parents to talk to staff if they are particularly worried about their child</a:t>
            </a:r>
          </a:p>
          <a:p>
            <a:endParaRPr lang="en-GB" dirty="0" smtClean="0"/>
          </a:p>
          <a:p>
            <a:pPr marL="285750" indent="-285750">
              <a:buFont typeface="Arial" panose="020B0604020202020204" pitchFamily="34" charset="0"/>
              <a:buChar char="•"/>
            </a:pPr>
            <a:endParaRPr lang="en-GB" dirty="0"/>
          </a:p>
        </p:txBody>
      </p:sp>
    </p:spTree>
    <p:extLst>
      <p:ext uri="{BB962C8B-B14F-4D97-AF65-F5344CB8AC3E}">
        <p14:creationId xmlns:p14="http://schemas.microsoft.com/office/powerpoint/2010/main" val="203118513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Post-Traumatic Growth. Share Stories of hope, compassion and kindness</a:t>
            </a:r>
            <a:endParaRPr lang="en-GB" dirty="0"/>
          </a:p>
        </p:txBody>
      </p:sp>
      <p:sp>
        <p:nvSpPr>
          <p:cNvPr id="3" name="Content Placeholder 2"/>
          <p:cNvSpPr>
            <a:spLocks noGrp="1"/>
          </p:cNvSpPr>
          <p:nvPr>
            <p:ph idx="1"/>
          </p:nvPr>
        </p:nvSpPr>
        <p:spPr/>
        <p:txBody>
          <a:bodyPr/>
          <a:lstStyle/>
          <a:p>
            <a:endParaRPr lang="en-GB" sz="3600" smtClean="0"/>
          </a:p>
          <a:p>
            <a:r>
              <a:rPr lang="en-GB" sz="3600" smtClean="0"/>
              <a:t>Share </a:t>
            </a:r>
            <a:r>
              <a:rPr lang="en-GB" sz="3600" dirty="0" smtClean="0"/>
              <a:t>a story about an act of kindness, courage, resilience or generosity that has helped make you feel positive over the last week.</a:t>
            </a:r>
          </a:p>
          <a:p>
            <a:r>
              <a:rPr lang="en-GB" sz="2400" dirty="0" smtClean="0"/>
              <a:t>(Useful activity to do regularly with children).</a:t>
            </a:r>
            <a:endParaRPr lang="en-GB" sz="2400" dirty="0"/>
          </a:p>
        </p:txBody>
      </p:sp>
    </p:spTree>
    <p:extLst>
      <p:ext uri="{BB962C8B-B14F-4D97-AF65-F5344CB8AC3E}">
        <p14:creationId xmlns:p14="http://schemas.microsoft.com/office/powerpoint/2010/main" val="323160786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Mood Check</a:t>
            </a:r>
            <a:endParaRPr lang="en-GB" dirty="0"/>
          </a:p>
        </p:txBody>
      </p:sp>
      <p:sp>
        <p:nvSpPr>
          <p:cNvPr id="3" name="Content Placeholder 2"/>
          <p:cNvSpPr>
            <a:spLocks noGrp="1"/>
          </p:cNvSpPr>
          <p:nvPr>
            <p:ph idx="1"/>
          </p:nvPr>
        </p:nvSpPr>
        <p:spPr/>
        <p:txBody>
          <a:bodyPr/>
          <a:lstStyle/>
          <a:p>
            <a:r>
              <a:rPr lang="en-GB" sz="3200" dirty="0" smtClean="0"/>
              <a:t>What are you looking forward to at the weekend</a:t>
            </a:r>
            <a:r>
              <a:rPr lang="en-GB" sz="2800" dirty="0" smtClean="0"/>
              <a:t>?</a:t>
            </a:r>
            <a:endParaRPr lang="en-GB" sz="2800" dirty="0"/>
          </a:p>
        </p:txBody>
      </p:sp>
    </p:spTree>
    <p:extLst>
      <p:ext uri="{BB962C8B-B14F-4D97-AF65-F5344CB8AC3E}">
        <p14:creationId xmlns:p14="http://schemas.microsoft.com/office/powerpoint/2010/main" val="228188893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solidFill>
                  <a:srgbClr val="009760"/>
                </a:solidFill>
              </a:rPr>
              <a:t>What is a Critical Incident?</a:t>
            </a:r>
            <a:endParaRPr lang="en-GB" b="1" dirty="0">
              <a:solidFill>
                <a:srgbClr val="009760"/>
              </a:solidFill>
            </a:endParaRPr>
          </a:p>
        </p:txBody>
      </p:sp>
      <p:sp>
        <p:nvSpPr>
          <p:cNvPr id="3" name="Content Placeholder 2"/>
          <p:cNvSpPr>
            <a:spLocks noGrp="1"/>
          </p:cNvSpPr>
          <p:nvPr>
            <p:ph idx="1"/>
          </p:nvPr>
        </p:nvSpPr>
        <p:spPr/>
        <p:txBody>
          <a:bodyPr/>
          <a:lstStyle/>
          <a:p>
            <a:pPr marL="285750" indent="-285750">
              <a:buFont typeface="Arial" panose="020B0604020202020204" pitchFamily="34" charset="0"/>
              <a:buChar char="•"/>
            </a:pPr>
            <a:r>
              <a:rPr lang="en-GB" sz="3200" dirty="0" smtClean="0"/>
              <a:t>An incident charged with profound emotion that may involve serious injury or death.</a:t>
            </a:r>
            <a:endParaRPr lang="en-GB" sz="3200" dirty="0"/>
          </a:p>
          <a:p>
            <a:endParaRPr lang="en-GB" sz="3200" dirty="0" smtClean="0"/>
          </a:p>
          <a:p>
            <a:pPr marL="285750" indent="-285750">
              <a:buFont typeface="Arial" panose="020B0604020202020204" pitchFamily="34" charset="0"/>
              <a:buChar char="•"/>
            </a:pPr>
            <a:r>
              <a:rPr lang="en-GB" sz="3200" dirty="0" smtClean="0"/>
              <a:t>An incident involving serious threat </a:t>
            </a:r>
          </a:p>
          <a:p>
            <a:pPr marL="285750" indent="-285750">
              <a:buFont typeface="Arial" panose="020B0604020202020204" pitchFamily="34" charset="0"/>
              <a:buChar char="•"/>
            </a:pPr>
            <a:endParaRPr lang="en-GB" sz="3200" dirty="0"/>
          </a:p>
          <a:p>
            <a:pPr marL="285750" indent="-285750">
              <a:buFont typeface="Arial" panose="020B0604020202020204" pitchFamily="34" charset="0"/>
              <a:buChar char="•"/>
            </a:pPr>
            <a:r>
              <a:rPr lang="en-GB" sz="3200" dirty="0" smtClean="0"/>
              <a:t>An incident involving extremely unusual circumstances, which requires more than a setting’s usual coping mechanisms.</a:t>
            </a:r>
          </a:p>
        </p:txBody>
      </p:sp>
    </p:spTree>
    <p:extLst>
      <p:ext uri="{BB962C8B-B14F-4D97-AF65-F5344CB8AC3E}">
        <p14:creationId xmlns:p14="http://schemas.microsoft.com/office/powerpoint/2010/main" val="16615183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Manchester Bombing</a:t>
            </a:r>
            <a:endParaRPr lang="en-GB" dirty="0"/>
          </a:p>
        </p:txBody>
      </p:sp>
      <p:sp>
        <p:nvSpPr>
          <p:cNvPr id="3" name="Content Placeholder 2"/>
          <p:cNvSpPr>
            <a:spLocks noGrp="1"/>
          </p:cNvSpPr>
          <p:nvPr>
            <p:ph idx="1"/>
          </p:nvPr>
        </p:nvSpPr>
        <p:spPr/>
        <p:txBody>
          <a:bodyPr/>
          <a:lstStyle/>
          <a:p>
            <a:r>
              <a:rPr lang="en-GB" sz="3200" dirty="0" smtClean="0"/>
              <a:t>Are you aware of anything your school did differently following this tragic incident?</a:t>
            </a:r>
          </a:p>
          <a:p>
            <a:endParaRPr lang="en-GB" sz="3200" dirty="0" smtClean="0"/>
          </a:p>
          <a:p>
            <a:r>
              <a:rPr lang="en-GB" sz="3200" dirty="0" smtClean="0"/>
              <a:t>Was there anything put in place to support staff and pupils emotionally in the days/weeks following the incident?</a:t>
            </a:r>
            <a:endParaRPr lang="en-GB" sz="3200" dirty="0"/>
          </a:p>
        </p:txBody>
      </p:sp>
    </p:spTree>
    <p:extLst>
      <p:ext uri="{BB962C8B-B14F-4D97-AF65-F5344CB8AC3E}">
        <p14:creationId xmlns:p14="http://schemas.microsoft.com/office/powerpoint/2010/main" val="4049188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solidFill>
                  <a:srgbClr val="009760"/>
                </a:solidFill>
              </a:rPr>
              <a:t>Aims of the Critical Incident Response Team</a:t>
            </a:r>
            <a:endParaRPr lang="en-GB" b="1" dirty="0">
              <a:solidFill>
                <a:srgbClr val="009760"/>
              </a:solidFill>
            </a:endParaRPr>
          </a:p>
        </p:txBody>
      </p:sp>
      <p:sp>
        <p:nvSpPr>
          <p:cNvPr id="3" name="Content Placeholder 2"/>
          <p:cNvSpPr>
            <a:spLocks noGrp="1"/>
          </p:cNvSpPr>
          <p:nvPr>
            <p:ph idx="1"/>
          </p:nvPr>
        </p:nvSpPr>
        <p:spPr/>
        <p:txBody>
          <a:bodyPr/>
          <a:lstStyle/>
          <a:p>
            <a:pPr marL="285750" indent="-285750">
              <a:buFont typeface="Arial" panose="020B0604020202020204" pitchFamily="34" charset="0"/>
              <a:buChar char="•"/>
            </a:pPr>
            <a:r>
              <a:rPr lang="en-GB" sz="2800" dirty="0" smtClean="0"/>
              <a:t>To attempt to minimise the long term impact of a Critical Incident on children, young people and staff and promote positive mental health.</a:t>
            </a:r>
          </a:p>
          <a:p>
            <a:pPr marL="285750" indent="-285750">
              <a:buFont typeface="Arial" panose="020B0604020202020204" pitchFamily="34" charset="0"/>
              <a:buChar char="•"/>
            </a:pPr>
            <a:endParaRPr lang="en-GB" sz="2800" dirty="0" smtClean="0"/>
          </a:p>
          <a:p>
            <a:pPr marL="285750" indent="-285750">
              <a:buFont typeface="Arial" panose="020B0604020202020204" pitchFamily="34" charset="0"/>
              <a:buChar char="•"/>
            </a:pPr>
            <a:r>
              <a:rPr lang="en-GB" sz="2800" dirty="0" smtClean="0"/>
              <a:t>To support settings to resume normal processes in order to create feelings of safety, calmness, self-efficacy and connectedness.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p:txBody>
      </p:sp>
    </p:spTree>
    <p:extLst>
      <p:ext uri="{BB962C8B-B14F-4D97-AF65-F5344CB8AC3E}">
        <p14:creationId xmlns:p14="http://schemas.microsoft.com/office/powerpoint/2010/main" val="221984124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do the Critical Incident Response Team (CIRT) do?</a:t>
            </a:r>
            <a:endParaRPr lang="en-GB" dirty="0"/>
          </a:p>
        </p:txBody>
      </p:sp>
      <p:sp>
        <p:nvSpPr>
          <p:cNvPr id="3" name="Content Placeholder 2"/>
          <p:cNvSpPr>
            <a:spLocks noGrp="1"/>
          </p:cNvSpPr>
          <p:nvPr>
            <p:ph idx="1"/>
          </p:nvPr>
        </p:nvSpPr>
        <p:spPr/>
        <p:txBody>
          <a:bodyPr/>
          <a:lstStyle/>
          <a:p>
            <a:pPr marL="285750" indent="-285750">
              <a:buFont typeface="Arial" panose="020B0604020202020204" pitchFamily="34" charset="0"/>
              <a:buChar char="•"/>
            </a:pPr>
            <a:r>
              <a:rPr lang="en-GB" sz="2800" dirty="0" smtClean="0"/>
              <a:t>We provide emotional support and practical advice to settings following a critical incident</a:t>
            </a:r>
          </a:p>
          <a:p>
            <a:pPr marL="285750" indent="-285750">
              <a:buFont typeface="Arial" panose="020B0604020202020204" pitchFamily="34" charset="0"/>
              <a:buChar char="•"/>
            </a:pPr>
            <a:endParaRPr lang="en-GB" sz="2800" dirty="0" smtClean="0"/>
          </a:p>
          <a:p>
            <a:pPr marL="285750" indent="-285750">
              <a:buFont typeface="Arial" panose="020B0604020202020204" pitchFamily="34" charset="0"/>
              <a:buChar char="•"/>
            </a:pPr>
            <a:r>
              <a:rPr lang="en-GB" sz="2800" dirty="0" smtClean="0"/>
              <a:t>We support settings to draw on their own resources to support staff and pupils</a:t>
            </a:r>
          </a:p>
          <a:p>
            <a:pPr marL="285750" indent="-285750">
              <a:buFont typeface="Arial" panose="020B0604020202020204" pitchFamily="34" charset="0"/>
              <a:buChar char="•"/>
            </a:pPr>
            <a:endParaRPr lang="en-GB" sz="2800" dirty="0" smtClean="0"/>
          </a:p>
          <a:p>
            <a:pPr marL="285750" indent="-285750">
              <a:buFont typeface="Arial" panose="020B0604020202020204" pitchFamily="34" charset="0"/>
              <a:buChar char="•"/>
            </a:pPr>
            <a:r>
              <a:rPr lang="en-GB" sz="2800" dirty="0" smtClean="0"/>
              <a:t>We do NOT provide counselling but we do offer psychological first aid sessions to groups of children and /or adults</a:t>
            </a:r>
            <a:r>
              <a:rPr lang="en-GB" sz="2400" dirty="0" smtClean="0"/>
              <a:t>.</a:t>
            </a:r>
          </a:p>
        </p:txBody>
      </p:sp>
    </p:spTree>
    <p:extLst>
      <p:ext uri="{BB962C8B-B14F-4D97-AF65-F5344CB8AC3E}">
        <p14:creationId xmlns:p14="http://schemas.microsoft.com/office/powerpoint/2010/main" val="365034290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Discussion</a:t>
            </a:r>
            <a:endParaRPr lang="en-GB" dirty="0"/>
          </a:p>
        </p:txBody>
      </p:sp>
      <p:sp>
        <p:nvSpPr>
          <p:cNvPr id="3" name="Content Placeholder 2"/>
          <p:cNvSpPr>
            <a:spLocks noGrp="1"/>
          </p:cNvSpPr>
          <p:nvPr>
            <p:ph idx="1"/>
          </p:nvPr>
        </p:nvSpPr>
        <p:spPr/>
        <p:txBody>
          <a:bodyPr/>
          <a:lstStyle/>
          <a:p>
            <a:r>
              <a:rPr lang="en-GB" sz="2800" dirty="0" smtClean="0"/>
              <a:t>What do you think might be some of the common reactions following a traumatic event? </a:t>
            </a:r>
          </a:p>
          <a:p>
            <a:r>
              <a:rPr lang="en-GB" sz="2800" dirty="0" smtClean="0"/>
              <a:t>In pairs, consider what the impact on the following might be:</a:t>
            </a:r>
          </a:p>
          <a:p>
            <a:pPr lvl="0"/>
            <a:r>
              <a:rPr lang="en-GB" sz="4000" dirty="0" smtClean="0">
                <a:solidFill>
                  <a:srgbClr val="00B0F0"/>
                </a:solidFill>
              </a:rPr>
              <a:t>Feelings		Thinking &amp;Learning	</a:t>
            </a:r>
          </a:p>
          <a:p>
            <a:pPr lvl="0"/>
            <a:r>
              <a:rPr lang="en-GB" sz="4000" dirty="0" smtClean="0">
                <a:solidFill>
                  <a:srgbClr val="00B0F0"/>
                </a:solidFill>
              </a:rPr>
              <a:t>		</a:t>
            </a:r>
          </a:p>
          <a:p>
            <a:pPr lvl="0"/>
            <a:r>
              <a:rPr lang="en-GB" sz="4000" dirty="0" smtClean="0">
                <a:solidFill>
                  <a:srgbClr val="00B0F0"/>
                </a:solidFill>
              </a:rPr>
              <a:t>Physical State	Behaviours</a:t>
            </a:r>
          </a:p>
          <a:p>
            <a:pPr lvl="0"/>
            <a:r>
              <a:rPr lang="en-GB" sz="4000" dirty="0" smtClean="0">
                <a:solidFill>
                  <a:srgbClr val="00B0F0"/>
                </a:solidFill>
              </a:rPr>
              <a:t>		</a:t>
            </a:r>
            <a:endParaRPr lang="en-GB" sz="4000" dirty="0">
              <a:solidFill>
                <a:srgbClr val="00B0F0"/>
              </a:solidFill>
            </a:endParaRPr>
          </a:p>
          <a:p>
            <a:pPr lvl="0"/>
            <a:endParaRPr lang="en-GB" sz="4000" dirty="0"/>
          </a:p>
          <a:p>
            <a:endParaRPr lang="en-GB" sz="2800" dirty="0"/>
          </a:p>
        </p:txBody>
      </p:sp>
    </p:spTree>
    <p:extLst>
      <p:ext uri="{BB962C8B-B14F-4D97-AF65-F5344CB8AC3E}">
        <p14:creationId xmlns:p14="http://schemas.microsoft.com/office/powerpoint/2010/main" val="101075031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solidFill>
                  <a:srgbClr val="009760"/>
                </a:solidFill>
              </a:rPr>
              <a:t>Common Reactions to Trauma</a:t>
            </a:r>
            <a:endParaRPr lang="en-GB" b="1" dirty="0">
              <a:solidFill>
                <a:srgbClr val="009760"/>
              </a:solidFill>
            </a:endParaRPr>
          </a:p>
        </p:txBody>
      </p:sp>
      <p:sp>
        <p:nvSpPr>
          <p:cNvPr id="3" name="Content Placeholder 2"/>
          <p:cNvSpPr>
            <a:spLocks noGrp="1"/>
          </p:cNvSpPr>
          <p:nvPr>
            <p:ph idx="1"/>
          </p:nvPr>
        </p:nvSpPr>
        <p:spPr>
          <a:xfrm>
            <a:off x="457200" y="934196"/>
            <a:ext cx="8229600" cy="5128590"/>
          </a:xfrm>
        </p:spPr>
        <p:txBody>
          <a:bodyPr/>
          <a:lstStyle/>
          <a:p>
            <a:pPr marL="285750" indent="-285750">
              <a:buFont typeface="Arial" panose="020B0604020202020204" pitchFamily="34" charset="0"/>
              <a:buChar char="•"/>
            </a:pPr>
            <a:r>
              <a:rPr lang="en-GB" sz="2000" dirty="0" smtClean="0"/>
              <a:t>Denial.</a:t>
            </a:r>
          </a:p>
          <a:p>
            <a:pPr marL="285750" indent="-285750">
              <a:buFont typeface="Arial" panose="020B0604020202020204" pitchFamily="34" charset="0"/>
              <a:buChar char="•"/>
            </a:pPr>
            <a:r>
              <a:rPr lang="en-GB" sz="2000" dirty="0" smtClean="0"/>
              <a:t>Distress.</a:t>
            </a:r>
          </a:p>
          <a:p>
            <a:pPr marL="285750" indent="-285750">
              <a:buFont typeface="Arial" panose="020B0604020202020204" pitchFamily="34" charset="0"/>
              <a:buChar char="•"/>
            </a:pPr>
            <a:r>
              <a:rPr lang="en-GB" sz="2000" dirty="0" smtClean="0"/>
              <a:t>Guilt – (It was my fault, I could have …).</a:t>
            </a:r>
          </a:p>
          <a:p>
            <a:pPr marL="285750" indent="-285750">
              <a:buFont typeface="Arial" panose="020B0604020202020204" pitchFamily="34" charset="0"/>
              <a:buChar char="•"/>
            </a:pPr>
            <a:r>
              <a:rPr lang="en-GB" sz="2000" dirty="0" smtClean="0"/>
              <a:t>Anger. And Irritability</a:t>
            </a:r>
          </a:p>
          <a:p>
            <a:pPr marL="285750" indent="-285750">
              <a:buFont typeface="Arial" panose="020B0604020202020204" pitchFamily="34" charset="0"/>
              <a:buChar char="•"/>
            </a:pPr>
            <a:r>
              <a:rPr lang="en-GB" sz="2000" dirty="0" smtClean="0"/>
              <a:t>Helplessness.</a:t>
            </a:r>
          </a:p>
          <a:p>
            <a:pPr marL="285750" indent="-285750">
              <a:buFont typeface="Arial" panose="020B0604020202020204" pitchFamily="34" charset="0"/>
              <a:buChar char="•"/>
            </a:pPr>
            <a:r>
              <a:rPr lang="en-GB" sz="2000" dirty="0" smtClean="0"/>
              <a:t>Re-experiencing events.</a:t>
            </a:r>
          </a:p>
          <a:p>
            <a:pPr marL="285750" indent="-285750">
              <a:buFont typeface="Arial" panose="020B0604020202020204" pitchFamily="34" charset="0"/>
              <a:buChar char="•"/>
            </a:pPr>
            <a:r>
              <a:rPr lang="en-GB" sz="2000" dirty="0" smtClean="0"/>
              <a:t>Avoidance, feeling detached from others.</a:t>
            </a:r>
          </a:p>
          <a:p>
            <a:pPr marL="285750" indent="-285750">
              <a:buFont typeface="Arial" panose="020B0604020202020204" pitchFamily="34" charset="0"/>
              <a:buChar char="•"/>
            </a:pPr>
            <a:r>
              <a:rPr lang="en-GB" sz="2000" dirty="0" smtClean="0"/>
              <a:t>Flashbacks and intrusive memories.</a:t>
            </a:r>
          </a:p>
          <a:p>
            <a:pPr marL="285750" indent="-285750">
              <a:buFont typeface="Arial" panose="020B0604020202020204" pitchFamily="34" charset="0"/>
              <a:buChar char="•"/>
            </a:pPr>
            <a:r>
              <a:rPr lang="en-GB" sz="2000" dirty="0" smtClean="0"/>
              <a:t>Headaches.</a:t>
            </a:r>
          </a:p>
          <a:p>
            <a:pPr marL="285750" indent="-285750">
              <a:buFont typeface="Arial" panose="020B0604020202020204" pitchFamily="34" charset="0"/>
              <a:buChar char="•"/>
            </a:pPr>
            <a:r>
              <a:rPr lang="en-GB" sz="2000" dirty="0" smtClean="0"/>
              <a:t>Difficulty concentrating.</a:t>
            </a:r>
          </a:p>
          <a:p>
            <a:pPr marL="285750" indent="-285750">
              <a:buFont typeface="Arial" panose="020B0604020202020204" pitchFamily="34" charset="0"/>
              <a:buChar char="•"/>
            </a:pPr>
            <a:r>
              <a:rPr lang="en-GB" sz="2000" dirty="0" smtClean="0"/>
              <a:t>Numbness.</a:t>
            </a:r>
          </a:p>
          <a:p>
            <a:pPr marL="285750" indent="-285750">
              <a:buFont typeface="Arial" panose="020B0604020202020204" pitchFamily="34" charset="0"/>
              <a:buChar char="•"/>
            </a:pPr>
            <a:r>
              <a:rPr lang="en-GB" sz="2000" dirty="0" smtClean="0"/>
              <a:t>Anxiety</a:t>
            </a:r>
            <a:r>
              <a:rPr lang="en-GB" sz="2000" dirty="0"/>
              <a:t> </a:t>
            </a:r>
            <a:r>
              <a:rPr lang="en-GB" sz="2000" dirty="0" smtClean="0"/>
              <a:t>and Hyper-vigilance.</a:t>
            </a:r>
          </a:p>
          <a:p>
            <a:pPr marL="285750" indent="-285750">
              <a:buFont typeface="Arial" panose="020B0604020202020204" pitchFamily="34" charset="0"/>
              <a:buChar char="•"/>
            </a:pPr>
            <a:r>
              <a:rPr lang="en-GB" sz="2000" dirty="0" smtClean="0"/>
              <a:t>Depression.</a:t>
            </a:r>
          </a:p>
          <a:p>
            <a:pPr marL="285750" indent="-285750">
              <a:buFont typeface="Arial" panose="020B0604020202020204" pitchFamily="34" charset="0"/>
              <a:buChar char="•"/>
            </a:pPr>
            <a:r>
              <a:rPr lang="en-GB" sz="2000" dirty="0" smtClean="0"/>
              <a:t>Sleep disturbance, nightmares.</a:t>
            </a:r>
            <a:endParaRPr lang="en-GB" sz="2000" dirty="0"/>
          </a:p>
        </p:txBody>
      </p:sp>
    </p:spTree>
    <p:extLst>
      <p:ext uri="{BB962C8B-B14F-4D97-AF65-F5344CB8AC3E}">
        <p14:creationId xmlns:p14="http://schemas.microsoft.com/office/powerpoint/2010/main" val="328085225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Why do some upsetting events lead to trauma?</a:t>
            </a:r>
            <a:endParaRPr lang="en-GB" dirty="0"/>
          </a:p>
        </p:txBody>
      </p:sp>
      <p:sp>
        <p:nvSpPr>
          <p:cNvPr id="3" name="Content Placeholder 2"/>
          <p:cNvSpPr>
            <a:spLocks noGrp="1"/>
          </p:cNvSpPr>
          <p:nvPr>
            <p:ph idx="1"/>
          </p:nvPr>
        </p:nvSpPr>
        <p:spPr/>
        <p:txBody>
          <a:bodyPr/>
          <a:lstStyle/>
          <a:p>
            <a:r>
              <a:rPr lang="en-GB" sz="2400" dirty="0" smtClean="0"/>
              <a:t>Usually, new experiences assimilate into already existing memory networks. These networks shape our thoughts, feelings about behaviours.</a:t>
            </a:r>
          </a:p>
          <a:p>
            <a:endParaRPr lang="en-GB" sz="2400" dirty="0"/>
          </a:p>
          <a:p>
            <a:r>
              <a:rPr lang="en-GB" sz="2400" dirty="0" smtClean="0"/>
              <a:t>Distressing events may be </a:t>
            </a:r>
            <a:r>
              <a:rPr lang="en-GB" sz="2400" dirty="0" err="1" smtClean="0"/>
              <a:t>dysfunctionally</a:t>
            </a:r>
            <a:r>
              <a:rPr lang="en-GB" sz="2400" dirty="0" smtClean="0"/>
              <a:t> stored in the state-specific form, frozen in time and unable to connect with existing networks that are linked to helpful, adaptive behaviours (known as Adaptive Information Processing).</a:t>
            </a:r>
          </a:p>
          <a:p>
            <a:endParaRPr lang="en-GB" sz="2400" dirty="0"/>
          </a:p>
          <a:p>
            <a:r>
              <a:rPr lang="en-GB" sz="2400" dirty="0" smtClean="0"/>
              <a:t>Infers that trauma is the result of unprocessed experiences. Recovery involves forming new associations and connections through maintaining normalcy and promoting feelings of safety, predictability and certainty.</a:t>
            </a:r>
            <a:endParaRPr lang="en-GB" sz="2400" dirty="0"/>
          </a:p>
        </p:txBody>
      </p:sp>
    </p:spTree>
    <p:extLst>
      <p:ext uri="{BB962C8B-B14F-4D97-AF65-F5344CB8AC3E}">
        <p14:creationId xmlns:p14="http://schemas.microsoft.com/office/powerpoint/2010/main" val="124242121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2535</TotalTime>
  <Words>1932</Words>
  <Application>Microsoft Office PowerPoint</Application>
  <PresentationFormat>On-screen Show (4:3)</PresentationFormat>
  <Paragraphs>186</Paragraphs>
  <Slides>24</Slides>
  <Notes>24</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Custom Design</vt:lpstr>
      <vt:lpstr>PowerPoint Presentation</vt:lpstr>
      <vt:lpstr>Outcomes</vt:lpstr>
      <vt:lpstr>What is a Critical Incident?</vt:lpstr>
      <vt:lpstr>Manchester Bombing</vt:lpstr>
      <vt:lpstr>Aims of the Critical Incident Response Team</vt:lpstr>
      <vt:lpstr>What do the Critical Incident Response Team (CIRT) do?</vt:lpstr>
      <vt:lpstr>Discussion</vt:lpstr>
      <vt:lpstr>Common Reactions to Trauma</vt:lpstr>
      <vt:lpstr>Why do some upsetting events lead to trauma?</vt:lpstr>
      <vt:lpstr>Post Traumatic Stress Disorder (PTSD)</vt:lpstr>
      <vt:lpstr>Key Principles of Emotional Support following a CI:</vt:lpstr>
      <vt:lpstr>Promoting a Sense of Safety</vt:lpstr>
      <vt:lpstr>Promoting calm</vt:lpstr>
      <vt:lpstr>Instilling Hope</vt:lpstr>
      <vt:lpstr>Individuals’ Reactions and Needs</vt:lpstr>
      <vt:lpstr>Promoting Resilience</vt:lpstr>
      <vt:lpstr>Managing an Incident in School – what can all schools do?</vt:lpstr>
      <vt:lpstr>Communication with staff</vt:lpstr>
      <vt:lpstr>Communicating with Children</vt:lpstr>
      <vt:lpstr>Identifying those who may need more support</vt:lpstr>
      <vt:lpstr>Books/Stories for Sharing with Children </vt:lpstr>
      <vt:lpstr>Communication with Parents</vt:lpstr>
      <vt:lpstr>Post-Traumatic Growth. Share Stories of hope, compassion and kindness</vt:lpstr>
      <vt:lpstr>Mood Check</vt:lpstr>
    </vt:vector>
  </TitlesOfParts>
  <Company>JGM Agency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Michael Smith</dc:creator>
  <cp:lastModifiedBy>Lucy Charters E</cp:lastModifiedBy>
  <cp:revision>104</cp:revision>
  <dcterms:created xsi:type="dcterms:W3CDTF">2014-05-09T12:39:56Z</dcterms:created>
  <dcterms:modified xsi:type="dcterms:W3CDTF">2017-12-07T18:50:29Z</dcterms:modified>
</cp:coreProperties>
</file>